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7" r:id="rId2"/>
    <p:sldId id="263" r:id="rId3"/>
    <p:sldId id="259" r:id="rId4"/>
    <p:sldId id="264" r:id="rId5"/>
    <p:sldId id="278" r:id="rId6"/>
    <p:sldId id="336" r:id="rId7"/>
    <p:sldId id="265" r:id="rId8"/>
    <p:sldId id="267" r:id="rId9"/>
    <p:sldId id="335" r:id="rId10"/>
    <p:sldId id="279" r:id="rId11"/>
    <p:sldId id="282" r:id="rId12"/>
    <p:sldId id="281" r:id="rId13"/>
    <p:sldId id="283" r:id="rId14"/>
    <p:sldId id="284" r:id="rId15"/>
    <p:sldId id="268" r:id="rId16"/>
    <p:sldId id="269" r:id="rId17"/>
    <p:sldId id="285" r:id="rId18"/>
    <p:sldId id="286" r:id="rId19"/>
    <p:sldId id="287" r:id="rId20"/>
    <p:sldId id="288" r:id="rId21"/>
    <p:sldId id="289" r:id="rId22"/>
    <p:sldId id="290" r:id="rId23"/>
    <p:sldId id="314" r:id="rId24"/>
    <p:sldId id="323" r:id="rId25"/>
    <p:sldId id="325" r:id="rId26"/>
    <p:sldId id="272" r:id="rId27"/>
    <p:sldId id="273" r:id="rId28"/>
    <p:sldId id="291" r:id="rId29"/>
    <p:sldId id="295" r:id="rId30"/>
    <p:sldId id="296" r:id="rId31"/>
    <p:sldId id="297" r:id="rId32"/>
    <p:sldId id="298" r:id="rId33"/>
    <p:sldId id="292" r:id="rId34"/>
    <p:sldId id="315" r:id="rId35"/>
    <p:sldId id="294" r:id="rId36"/>
    <p:sldId id="322" r:id="rId37"/>
    <p:sldId id="299" r:id="rId38"/>
    <p:sldId id="324" r:id="rId39"/>
    <p:sldId id="270" r:id="rId40"/>
    <p:sldId id="306" r:id="rId41"/>
    <p:sldId id="326" r:id="rId42"/>
    <p:sldId id="307" r:id="rId43"/>
    <p:sldId id="327" r:id="rId44"/>
    <p:sldId id="308" r:id="rId45"/>
    <p:sldId id="316" r:id="rId46"/>
    <p:sldId id="328" r:id="rId47"/>
    <p:sldId id="309" r:id="rId48"/>
    <p:sldId id="317" r:id="rId49"/>
    <p:sldId id="329" r:id="rId50"/>
    <p:sldId id="318" r:id="rId51"/>
    <p:sldId id="319" r:id="rId52"/>
    <p:sldId id="330" r:id="rId53"/>
    <p:sldId id="310" r:id="rId54"/>
    <p:sldId id="320" r:id="rId55"/>
    <p:sldId id="331" r:id="rId56"/>
    <p:sldId id="311" r:id="rId57"/>
    <p:sldId id="332" r:id="rId58"/>
    <p:sldId id="312" r:id="rId59"/>
    <p:sldId id="274" r:id="rId60"/>
    <p:sldId id="300" r:id="rId61"/>
    <p:sldId id="275" r:id="rId62"/>
    <p:sldId id="334" r:id="rId63"/>
    <p:sldId id="313" r:id="rId64"/>
    <p:sldId id="304" r:id="rId65"/>
    <p:sldId id="305" r:id="rId66"/>
    <p:sldId id="276" r:id="rId67"/>
    <p:sldId id="321" r:id="rId68"/>
    <p:sldId id="256" r:id="rId69"/>
    <p:sldId id="258" r:id="rId7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herme Lionço" initials="GL" lastIdx="1" clrIdx="0">
    <p:extLst>
      <p:ext uri="{19B8F6BF-5375-455C-9EA6-DF929625EA0E}">
        <p15:presenceInfo xmlns:p15="http://schemas.microsoft.com/office/powerpoint/2012/main" userId="Guilherme Lionç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E"/>
    <a:srgbClr val="FFA517"/>
    <a:srgbClr val="ED0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D0A45-B9D2-459B-A0FF-72BFCC7FA4B9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8905-F0F7-4AE3-A2B6-B308A8C29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4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236C7-2E10-4200-A160-FD0AA4125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F4A69-6B88-4E8E-89DB-7D081C7A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13D378-2A57-4B44-9613-6155654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7C7C8-84EB-4837-BE39-D8728201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1F6C28-2AD0-4750-AE03-48340747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444B0-D1D0-4268-A2B8-8537D54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676786-6895-4F55-9E3B-58C9BA378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B38CD0-BEC4-4E58-9D47-6B5A5C3F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3C1956-A796-443C-ABF3-F0BAFC13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A20500-E022-4250-92DC-2CA92D45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60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05D132-B3D6-44EE-97B5-9CD329A2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C58606-734E-41EE-988B-DE365DD4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75C655-827E-4B9D-BBD0-9CB48775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57158A-8A13-4747-9057-C7C68C7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29DD6-CF3F-45CB-9F2F-C91AD44B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0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A1A14-BEE3-453C-9457-E4C60EF1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783D2F-7F56-4EAE-B4BC-6C1552B5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5C5A4F-82BD-4819-818F-BCC20D77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3B84C-2307-492B-B35F-D939AAC0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63B48C-557E-43EF-BFA9-A97376A7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12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E898E-7EB5-4CF8-8F96-3500CA7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916F62-2193-466E-A3CD-0376B074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98FE1-098C-4197-8D38-C1D86162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5E3CC-EF3D-42DF-9753-3860DF3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26A0FE-3EFC-405A-9090-F72B1BAD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01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760C2-9DE2-46DB-81BC-3EC336B7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22DC-8791-4A90-9D89-6DA9E468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0C7ABB-A091-4E91-9BBA-616927B6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0D9FFE-CAAA-4F46-923A-057F182F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FE00B-228B-456F-A1BF-BAE9B29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7CFEB7-647A-45EF-9221-A0C7E00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9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C1BBA-08CD-461E-B3CD-898F1E0D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4B817-AC12-4F65-860B-E2401647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E5B85F-3014-40BF-B14B-920B43564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CB4D0-D38B-463D-B0E4-4ACA651A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0428B9-EFD8-4F1B-933B-5D1098E3C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E77EC4-A6ED-425E-80A3-9A4FA2E2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AC7B16-AAB6-4206-B30C-6B0010E1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CC4ADF-7A55-44DA-8DD4-B5BDF4EB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0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EAAC2-35F0-4A51-AAEF-010F1546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1867DB-A70D-41DF-A09D-002940C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AB788-138F-4C29-9172-F7921500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BE176D-721C-4670-920C-ED0DDA49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00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5F8A41-FB75-4791-9121-D33DA61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AB13AD-FD33-471E-ABEA-0A012B16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C3E45B-0275-4723-92DF-01F85256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3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18955-CE01-4346-ACD0-3B750D36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28833-C6EA-4507-BD9E-60C7C5BA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F1F4F0-6BED-4C5C-8166-97E761579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7A77E-0D74-4C66-9F72-892A8CE9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F2A8CA-7C94-438E-AA43-41FE7669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3DFE61-EAB3-48DE-83CE-A0948691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3E15F-E207-445D-AFB0-795D4C0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BCB30F-EB7D-410E-B61E-4D084B70C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9557B-CB4C-4E93-8671-D765E8A40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24B95C-A5C2-4EC4-A60C-07F2D524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B3DC81-1D4E-40F1-B381-F4713C28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6D6C68-1F5E-4DC1-A459-8082054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51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02F939F-E1F2-4C1B-8AE0-3E2180CD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AA4E1-953D-4402-B361-7C1BF9FBB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6204C2-A581-4D31-AA64-F8D7306A5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B928-D58B-4037-98D4-E89A0481AC60}" type="datetimeFigureOut">
              <a:rPr lang="pt-BR" smtClean="0"/>
              <a:t>15/07/2019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E3BD0-0C9D-458D-AD41-6131D347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005634-84DE-4D61-ADA3-AE0482249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5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sispace.nl/product/3u-cubesat-platform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0"/>
            <a:ext cx="12192000" cy="160985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Trabalho de Conclusão de Curso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Engenharia Aeroespacial</a:t>
            </a:r>
            <a:endParaRPr lang="pt-BR" sz="28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endParaRPr lang="pt-BR" sz="20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r>
              <a:rPr lang="pt-BR" b="1" dirty="0">
                <a:latin typeface="Nexa Bold" panose="02000000000000000000" pitchFamily="50" charset="0"/>
              </a:rPr>
              <a:t>On-Board Computer</a:t>
            </a:r>
          </a:p>
          <a:p>
            <a:r>
              <a:rPr lang="pt-BR" dirty="0">
                <a:latin typeface="Nexa Light" panose="02000000000000000000" pitchFamily="50" charset="0"/>
              </a:rPr>
              <a:t>Projeto de um Computador de Bordo para Pequenos Satélites</a:t>
            </a:r>
          </a:p>
          <a:p>
            <a:endParaRPr lang="pt-BR" sz="2800" b="1" dirty="0">
              <a:latin typeface="Nexa Bold" panose="02000000000000000000" pitchFamily="50" charset="0"/>
            </a:endParaRPr>
          </a:p>
          <a:p>
            <a:endParaRPr lang="pt-BR" sz="1050" b="1" dirty="0">
              <a:latin typeface="Nexa Bold" panose="02000000000000000000" pitchFamily="50" charset="0"/>
            </a:endParaRPr>
          </a:p>
          <a:p>
            <a:endParaRPr lang="pt-BR" sz="1050" b="1" dirty="0">
              <a:latin typeface="Nexa Bold" panose="02000000000000000000" pitchFamily="50" charset="0"/>
            </a:endParaRPr>
          </a:p>
          <a:p>
            <a:endParaRPr lang="pt-BR" sz="1000" b="1" dirty="0">
              <a:latin typeface="Nexa Bold" panose="02000000000000000000" pitchFamily="50" charset="0"/>
            </a:endParaRPr>
          </a:p>
          <a:p>
            <a:pPr algn="l"/>
            <a:r>
              <a:rPr lang="pt-BR" sz="2000" b="1" dirty="0">
                <a:latin typeface="Nexa Bold" panose="02000000000000000000" pitchFamily="50" charset="0"/>
              </a:rPr>
              <a:t>Guilherme Silva Lionço</a:t>
            </a:r>
          </a:p>
          <a:p>
            <a:pPr algn="l"/>
            <a:r>
              <a:rPr lang="it-IT" sz="2000" dirty="0">
                <a:latin typeface="Nexa Light" panose="02000000000000000000" pitchFamily="50" charset="0"/>
              </a:rPr>
              <a:t>Orientador: </a:t>
            </a:r>
            <a:r>
              <a:rPr lang="pt-BR" sz="2000" dirty="0">
                <a:latin typeface="Nexa Light" panose="02000000000000000000" pitchFamily="50" charset="0"/>
              </a:rPr>
              <a:t>Prof. Dr. Leonardo </a:t>
            </a:r>
            <a:r>
              <a:rPr lang="pt-BR" sz="2000" dirty="0" err="1">
                <a:latin typeface="Nexa Light" panose="02000000000000000000" pitchFamily="50" charset="0"/>
              </a:rPr>
              <a:t>Aguayo</a:t>
            </a:r>
            <a:endParaRPr lang="it-IT" sz="2000" dirty="0">
              <a:latin typeface="Nexa Light" panose="02000000000000000000" pitchFamily="50" charset="0"/>
            </a:endParaRPr>
          </a:p>
          <a:p>
            <a:pPr algn="l"/>
            <a:r>
              <a:rPr lang="pt-BR" sz="2000" dirty="0" err="1">
                <a:latin typeface="Nexa Light" panose="02000000000000000000" pitchFamily="50" charset="0"/>
              </a:rPr>
              <a:t>Coorientador:Prof</a:t>
            </a:r>
            <a:r>
              <a:rPr lang="pt-BR" sz="2000" dirty="0">
                <a:latin typeface="Nexa Light" panose="02000000000000000000" pitchFamily="50" charset="0"/>
              </a:rPr>
              <a:t>. Dr. Giancarlo </a:t>
            </a:r>
            <a:r>
              <a:rPr lang="pt-BR" sz="2000" dirty="0" err="1">
                <a:latin typeface="Nexa Light" panose="02000000000000000000" pitchFamily="50" charset="0"/>
              </a:rPr>
              <a:t>Santilli</a:t>
            </a:r>
            <a:endParaRPr lang="pt-BR" sz="2800" dirty="0">
              <a:latin typeface="Nexa Light" panose="020000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377573"/>
            <a:ext cx="12192000" cy="1503286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79" y="5617848"/>
            <a:ext cx="599242" cy="5996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25" y="3304906"/>
            <a:ext cx="1452351" cy="7016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5134659" y="6267004"/>
            <a:ext cx="1922683" cy="599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Brasília,</a:t>
            </a:r>
            <a:endParaRPr lang="pt-BR" sz="1600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pPr>
              <a:spcBef>
                <a:spcPts val="30"/>
              </a:spcBef>
            </a:pPr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Julho de 2019</a:t>
            </a:r>
            <a:endParaRPr lang="pt-BR" sz="1600" b="1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581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Nexa Bold" panose="02000000000000000000" pitchFamily="50" charset="0"/>
              </a:rPr>
              <a:t>Universidade de Brasília - Faculdade Gama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9CBEDB-553D-4602-9131-C7FAE89C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704" y="4164434"/>
            <a:ext cx="2398781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4170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CubeSat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Nanosatélites cúbicos de 10cm de lado;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Criadores: Jordi </a:t>
            </a:r>
            <a:r>
              <a:rPr lang="pt-BR" sz="2000" dirty="0" err="1">
                <a:latin typeface="Cambria" panose="02040503050406030204" pitchFamily="18" charset="0"/>
              </a:rPr>
              <a:t>Puig-Suari</a:t>
            </a:r>
            <a:r>
              <a:rPr lang="pt-BR" sz="2000" dirty="0">
                <a:latin typeface="Cambria" panose="02040503050406030204" pitchFamily="18" charset="0"/>
              </a:rPr>
              <a:t> (</a:t>
            </a:r>
            <a:r>
              <a:rPr lang="pt-BR" sz="2000" dirty="0" err="1">
                <a:latin typeface="Cambria" panose="02040503050406030204" pitchFamily="18" charset="0"/>
              </a:rPr>
              <a:t>CalPoly</a:t>
            </a:r>
            <a:r>
              <a:rPr lang="pt-BR" sz="2000" dirty="0">
                <a:latin typeface="Cambria" panose="02040503050406030204" pitchFamily="18" charset="0"/>
              </a:rPr>
              <a:t>) e Bob Twiggs (Stanford);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Vantagens:</a:t>
            </a:r>
            <a:endParaRPr lang="pt-BR" sz="1600" dirty="0">
              <a:latin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Modularidade;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Lançamento;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Custo;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Componentes;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Desenvolvimento;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Risco;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Nichos de Aplicação.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496D30-2025-4CA7-BC78-2B243DABD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b="11805"/>
          <a:stretch/>
        </p:blipFill>
        <p:spPr>
          <a:xfrm>
            <a:off x="858404" y="4751869"/>
            <a:ext cx="4447694" cy="16348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FCA3C8-56C5-419B-BD85-F547BF0C8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7" y="2245400"/>
            <a:ext cx="5525383" cy="357585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E889E1-C143-4C3F-A1CD-A81F9A39800A}"/>
              </a:ext>
            </a:extLst>
          </p:cNvPr>
          <p:cNvSpPr/>
          <p:nvPr/>
        </p:nvSpPr>
        <p:spPr>
          <a:xfrm>
            <a:off x="-77059" y="451175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Fonte:(MABROUK, 2017, pág.1).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4 – Algumas variações de CubeSat.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8616FA-83D7-49FA-916E-2ED219E68DEA}"/>
              </a:ext>
            </a:extLst>
          </p:cNvPr>
          <p:cNvSpPr/>
          <p:nvPr/>
        </p:nvSpPr>
        <p:spPr>
          <a:xfrm>
            <a:off x="5820901" y="192101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Fonte:(CUBESAT PROGRAM, 2014, pág.31).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5 – Especificações Estruturais para um CubeSat 3U+. 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7403F237-964D-4FFD-B131-861A69FC3D5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300759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03" y="740111"/>
            <a:ext cx="11930742" cy="42702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Subsistemas de um CubeSat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BB033E-955D-4FCB-9E68-F99DD67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4" y="1984351"/>
            <a:ext cx="10062627" cy="306960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AE805234-996C-4712-AC02-142EDEB2D2A4}"/>
              </a:ext>
            </a:extLst>
          </p:cNvPr>
          <p:cNvSpPr/>
          <p:nvPr/>
        </p:nvSpPr>
        <p:spPr>
          <a:xfrm>
            <a:off x="462724" y="1546610"/>
            <a:ext cx="112665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Fonte:(ADDAIM; KHERRAS ; ZANTOU, 2010, adaptado pág.6).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6 – Arquitetura de um Satélite. 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8BEDD5E9-6711-4624-9B4C-B2902AEE48A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285217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3091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F3C77F7F-E7F4-4797-B3A3-7980ADB60A5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203238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1575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3B2281A-4348-4E05-92CF-AB217A112842}"/>
              </a:ext>
            </a:extLst>
          </p:cNvPr>
          <p:cNvSpPr/>
          <p:nvPr/>
        </p:nvSpPr>
        <p:spPr>
          <a:xfrm>
            <a:off x="6431335" y="5241701"/>
            <a:ext cx="2236679" cy="529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9F1CEC-53C7-4189-9F09-F2B322CF44C4}"/>
              </a:ext>
            </a:extLst>
          </p:cNvPr>
          <p:cNvSpPr txBox="1"/>
          <p:nvPr/>
        </p:nvSpPr>
        <p:spPr>
          <a:xfrm>
            <a:off x="8978415" y="4860307"/>
            <a:ext cx="3039414" cy="584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permanentes causados pelo SEL.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318D92-FF39-4684-B4DE-1CBC8DA57C31}"/>
              </a:ext>
            </a:extLst>
          </p:cNvPr>
          <p:cNvCxnSpPr>
            <a:stCxn id="2" idx="1"/>
            <a:endCxn id="6" idx="6"/>
          </p:cNvCxnSpPr>
          <p:nvPr/>
        </p:nvCxnSpPr>
        <p:spPr>
          <a:xfrm flipH="1">
            <a:off x="8668014" y="5152695"/>
            <a:ext cx="310401" cy="353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377A4BFE-6D54-4EA1-8667-3B6BFCDD791D}"/>
              </a:ext>
            </a:extLst>
          </p:cNvPr>
          <p:cNvSpPr/>
          <p:nvPr/>
        </p:nvSpPr>
        <p:spPr>
          <a:xfrm>
            <a:off x="5192301" y="5244420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DB2DB93-5C2C-4169-B0E3-0DB790DF59B5}"/>
              </a:ext>
            </a:extLst>
          </p:cNvPr>
          <p:cNvSpPr/>
          <p:nvPr/>
        </p:nvSpPr>
        <p:spPr>
          <a:xfrm>
            <a:off x="3470326" y="5276257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BDF80-FA20-4D28-92F5-D00E6AA51C72}"/>
              </a:ext>
            </a:extLst>
          </p:cNvPr>
          <p:cNvGrpSpPr/>
          <p:nvPr/>
        </p:nvGrpSpPr>
        <p:grpSpPr>
          <a:xfrm>
            <a:off x="3284382" y="4860307"/>
            <a:ext cx="2224566" cy="415950"/>
            <a:chOff x="3284382" y="4860307"/>
            <a:chExt cx="2224566" cy="415950"/>
          </a:xfrm>
        </p:grpSpPr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14AD07B5-06ED-4C13-BA03-67DABCAAA93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16200000" flipV="1">
              <a:off x="4204608" y="3940081"/>
              <a:ext cx="384113" cy="2224566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16A27F56-F092-48B1-903A-A4B08CD2D825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786972" y="4860307"/>
              <a:ext cx="11203" cy="41595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A141F59-632F-4D81-BBE1-232BF1BD934B}"/>
              </a:ext>
            </a:extLst>
          </p:cNvPr>
          <p:cNvSpPr txBox="1"/>
          <p:nvPr/>
        </p:nvSpPr>
        <p:spPr>
          <a:xfrm>
            <a:off x="152437" y="4237285"/>
            <a:ext cx="3066594" cy="830997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mais utilizados nas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especificações de componentes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eletrônicos.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3F8CF1FF-1E81-4B4B-9105-7236E4012C44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426742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41196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Categorias de Componentes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/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Comercial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</a:p>
              <a:p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processo de design não garante resistência à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 a 10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5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2 .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endParaRPr lang="pt-BR" sz="1400" i="1" dirty="0">
                  <a:solidFill>
                    <a:srgbClr val="000000"/>
                  </a:solidFill>
                  <a:latin typeface="Cambria" panose="02040503050406030204" pitchFamily="18" charset="0"/>
                </a:endParaRPr>
              </a:p>
              <a:p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O cliente realiza testes de radiação e assume todos os riscos.</a:t>
                </a:r>
                <a:br>
                  <a:rPr lang="pt-BR" sz="1400" dirty="0">
                    <a:latin typeface="Cambria" panose="02040503050406030204" pitchFamily="18" charset="0"/>
                  </a:rPr>
                </a:br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Avaliação e risco do cliente.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blipFill>
                <a:blip r:embed="rId4"/>
                <a:stretch>
                  <a:fillRect l="-161" b="-48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/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 </a:t>
                </a:r>
                <a:r>
                  <a:rPr lang="pt-BR" sz="1400" b="1" i="1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Tolerant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design garante resistência à radiação até um certo nível.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a 50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blipFill>
                <a:blip r:embed="rId5"/>
                <a:stretch>
                  <a:fillRect l="-16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/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Rad-Hard: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Projetado e processado para um nível de dureza específico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Vários testes realizados com o substrato do chip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&gt; 200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a &gt;1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Mrad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80-150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r>
                  <a:rPr lang="pt-BR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</a:t>
                </a:r>
                <a:b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blipFill>
                <a:blip r:embed="rId6"/>
                <a:stretch>
                  <a:fillRect l="-161" t="-208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ítulo 2">
            <a:extLst>
              <a:ext uri="{FF2B5EF4-FFF2-40B4-BE49-F238E27FC236}">
                <a16:creationId xmlns:a16="http://schemas.microsoft.com/office/drawing/2014/main" id="{7910AEC8-E57F-4F9D-8D1C-98C6B4F09B2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245005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543206"/>
            <a:ext cx="11400971" cy="1771588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Desenvolvimento do Hardware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2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03924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Poucos requisitos foram delimitados, pois a missão CubeSat estava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A abordagem utilizada para contornar essa situação foi adicionando requisitos das missões QB50 e Aalto-1;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002ED1-79E4-4DBC-AC67-40FCEFB9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397" y="3205702"/>
            <a:ext cx="7621831" cy="285818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BC75F10-284A-4B53-9A3B-D4F643A2AFC2}"/>
              </a:ext>
            </a:extLst>
          </p:cNvPr>
          <p:cNvSpPr/>
          <p:nvPr/>
        </p:nvSpPr>
        <p:spPr>
          <a:xfrm>
            <a:off x="4023185" y="6097685"/>
            <a:ext cx="3176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1 -Requisitos do Hardware.</a:t>
            </a:r>
          </a:p>
        </p:txBody>
      </p:sp>
    </p:spTree>
    <p:extLst>
      <p:ext uri="{BB962C8B-B14F-4D97-AF65-F5344CB8AC3E}">
        <p14:creationId xmlns:p14="http://schemas.microsoft.com/office/powerpoint/2010/main" val="333168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Escolha do Microcontrolador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EC3999A-92A9-472F-A218-F5492F95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93" y="1328007"/>
            <a:ext cx="9302839" cy="23180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F57C03C-EC37-4E80-8C70-CEEC8EB17B02}"/>
              </a:ext>
            </a:extLst>
          </p:cNvPr>
          <p:cNvSpPr/>
          <p:nvPr/>
        </p:nvSpPr>
        <p:spPr>
          <a:xfrm>
            <a:off x="3781965" y="3646066"/>
            <a:ext cx="4364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2 - Pontuação de cada microcontrolador.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A18C3-678D-4874-B7CB-ED1B1F83B0DF}"/>
              </a:ext>
            </a:extLst>
          </p:cNvPr>
          <p:cNvSpPr/>
          <p:nvPr/>
        </p:nvSpPr>
        <p:spPr>
          <a:xfrm>
            <a:off x="337313" y="4213273"/>
            <a:ext cx="11253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 microcontrolador da Texas </a:t>
            </a:r>
            <a:r>
              <a:rPr lang="pt-BR" dirty="0" err="1">
                <a:latin typeface="Cambria" panose="02040503050406030204" pitchFamily="18" charset="0"/>
              </a:rPr>
              <a:t>Instruments</a:t>
            </a:r>
            <a:r>
              <a:rPr lang="pt-BR" dirty="0">
                <a:latin typeface="Cambria" panose="02040503050406030204" pitchFamily="18" charset="0"/>
              </a:rPr>
              <a:t> possui 32 </a:t>
            </a:r>
            <a:r>
              <a:rPr lang="pt-BR" dirty="0" err="1">
                <a:latin typeface="Cambria" panose="02040503050406030204" pitchFamily="18" charset="0"/>
              </a:rPr>
              <a:t>GPIOs</a:t>
            </a:r>
            <a:r>
              <a:rPr lang="pt-BR" dirty="0">
                <a:latin typeface="Cambria" panose="02040503050406030204" pitchFamily="18" charset="0"/>
              </a:rPr>
              <a:t> e 4 ADC a mais que o microcontrolador da Microchip;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De acordo com ARM </a:t>
            </a:r>
            <a:r>
              <a:rPr lang="pt-BR" dirty="0" err="1">
                <a:latin typeface="Cambria" panose="02040503050406030204" pitchFamily="18" charset="0"/>
              </a:rPr>
              <a:t>Microcontrollers</a:t>
            </a:r>
            <a:r>
              <a:rPr lang="pt-BR" dirty="0">
                <a:latin typeface="Cambria" panose="02040503050406030204" pitchFamily="18" charset="0"/>
              </a:rPr>
              <a:t>, o MSP432P4111 (M4F) possui uma performance superior ao ATSAMD21J18 (M0+), aproximadamente 37%;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Outro item que não foi colocado na tabela de comparação é a memória SRAM. O MSP432P4111 conta com 64 KB de SRAM contra 32 KB do ATSAMD21J18.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1F494EB4-8B7F-4D06-89E6-1B37C6935DD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3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MSP432P4111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Características:</a:t>
            </a: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9451C6-0A89-44DC-9DD3-E8421C81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72" y="1722016"/>
            <a:ext cx="6448425" cy="38481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49FCE7-9C68-4139-B5AF-12419578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5" y="1917177"/>
            <a:ext cx="3905250" cy="42862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4500135-DF8D-4C87-92B9-C8476B541F96}"/>
              </a:ext>
            </a:extLst>
          </p:cNvPr>
          <p:cNvSpPr/>
          <p:nvPr/>
        </p:nvSpPr>
        <p:spPr>
          <a:xfrm>
            <a:off x="5316384" y="1287884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Fonte: (Texas </a:t>
            </a:r>
            <a:r>
              <a:rPr lang="pt-BR" sz="1400" dirty="0" err="1">
                <a:solidFill>
                  <a:srgbClr val="000000"/>
                </a:solidFill>
                <a:latin typeface="Cambria" panose="02040503050406030204" pitchFamily="18" charset="0"/>
              </a:rPr>
              <a:t>Instruments</a:t>
            </a: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, 2018, pág.3).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Figura 8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03D05FC-D331-4398-8679-C4EA7F5E2346}"/>
              </a:ext>
            </a:extLst>
          </p:cNvPr>
          <p:cNvSpPr/>
          <p:nvPr/>
        </p:nvSpPr>
        <p:spPr>
          <a:xfrm>
            <a:off x="-536203" y="178508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3 – Características do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F0959EB-1675-487C-A456-4DBA349E3780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6837"/>
            <a:ext cx="11930742" cy="173014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Unidade de Armazenamento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176MB/dia de dados provenientes de Imagem e Telemetria;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512KB para armazenamento do software embarcado;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86C0E2-578F-4712-B37A-F3E43117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222326"/>
            <a:ext cx="7667620" cy="395361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8AE79BF-F8AC-4585-A9C1-1E8E15B3BE31}"/>
              </a:ext>
            </a:extLst>
          </p:cNvPr>
          <p:cNvSpPr/>
          <p:nvPr/>
        </p:nvSpPr>
        <p:spPr>
          <a:xfrm>
            <a:off x="918340" y="1910716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 (FROST; AGASID, 2015, pág.97). 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4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1FE19F-0B14-44D6-A6B3-24DA7F44F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23" y="2561999"/>
            <a:ext cx="4085448" cy="203671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9964E8B-8D39-4662-9EEE-9FFB5FCA900F}"/>
              </a:ext>
            </a:extLst>
          </p:cNvPr>
          <p:cNvSpPr/>
          <p:nvPr/>
        </p:nvSpPr>
        <p:spPr>
          <a:xfrm>
            <a:off x="8336555" y="4598715"/>
            <a:ext cx="3364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Cambria" panose="02040503050406030204" pitchFamily="18" charset="0"/>
              </a:rPr>
              <a:t>Tabela 5 – </a:t>
            </a:r>
            <a:r>
              <a:rPr lang="pt-BR" sz="1200" dirty="0">
                <a:latin typeface="Cambria" panose="02040503050406030204" pitchFamily="18" charset="0"/>
              </a:rPr>
              <a:t>Especificação das memórias da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Unidade de Armazenamento.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9120FC19-9616-44D5-98CC-E891494BF4E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3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Sumário </a:t>
            </a:r>
          </a:p>
        </p:txBody>
      </p:sp>
    </p:spTree>
    <p:extLst>
      <p:ext uri="{BB962C8B-B14F-4D97-AF65-F5344CB8AC3E}">
        <p14:creationId xmlns:p14="http://schemas.microsoft.com/office/powerpoint/2010/main" val="230510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0A749076-E98F-439D-A7D3-5A32FB3372D5}"/>
              </a:ext>
            </a:extLst>
          </p:cNvPr>
          <p:cNvSpPr/>
          <p:nvPr/>
        </p:nvSpPr>
        <p:spPr>
          <a:xfrm>
            <a:off x="8066730" y="1395655"/>
            <a:ext cx="380622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</a:t>
            </a:r>
            <a:r>
              <a:rPr lang="pt-BR" sz="1200" dirty="0">
                <a:latin typeface="Cambria" panose="02040503050406030204" pitchFamily="18" charset="0"/>
                <a:sym typeface="Wingdings" panose="05000000000000000000" pitchFamily="2" charset="2"/>
              </a:rPr>
              <a:t>: (</a:t>
            </a:r>
            <a:r>
              <a:rPr lang="pt-BR" sz="1200" dirty="0">
                <a:latin typeface="Cambria" panose="02040503050406030204" pitchFamily="18" charset="0"/>
              </a:rPr>
              <a:t>MICROCHIP, 2016, pág.20)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11 – Esquemático Eletrônico de uma aplicação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usual do MCP9700.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E803F4-108E-4B9C-8815-E86D4B887F74}"/>
              </a:ext>
            </a:extLst>
          </p:cNvPr>
          <p:cNvSpPr/>
          <p:nvPr/>
        </p:nvSpPr>
        <p:spPr>
          <a:xfrm>
            <a:off x="337313" y="1093179"/>
            <a:ext cx="359954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Corrente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ACS70331;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 err="1">
                <a:latin typeface="Cambria" panose="02040503050406030204" pitchFamily="18" charset="0"/>
              </a:rPr>
              <a:t>Allegro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Temp. Op.:  </a:t>
            </a:r>
            <a:r>
              <a:rPr lang="pt-BR" sz="1600" dirty="0">
                <a:latin typeface="Cambria" panose="02040503050406030204" pitchFamily="18" charset="0"/>
              </a:rPr>
              <a:t>-40∼125°C;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 Op.: </a:t>
            </a:r>
            <a:r>
              <a:rPr lang="pt-BR" sz="1600" dirty="0">
                <a:latin typeface="Cambria" panose="02040503050406030204" pitchFamily="18" charset="0"/>
              </a:rPr>
              <a:t>2.7 ∼18V;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i="1" dirty="0">
                <a:latin typeface="Cambria" panose="02040503050406030204" pitchFamily="18" charset="0"/>
              </a:rPr>
              <a:t>Overcurrent </a:t>
            </a:r>
            <a:r>
              <a:rPr lang="pt-BR" sz="1600" b="1" i="1" dirty="0" err="1">
                <a:latin typeface="Cambria" panose="02040503050406030204" pitchFamily="18" charset="0"/>
              </a:rPr>
              <a:t>limit</a:t>
            </a:r>
            <a:r>
              <a:rPr lang="pt-BR" sz="1600" b="1" dirty="0">
                <a:latin typeface="Cambria" panose="02040503050406030204" pitchFamily="18" charset="0"/>
              </a:rPr>
              <a:t>: ±</a:t>
            </a:r>
            <a:r>
              <a:rPr lang="pt-BR" sz="1600" dirty="0">
                <a:latin typeface="Cambria" panose="02040503050406030204" pitchFamily="18" charset="0"/>
              </a:rPr>
              <a:t>5A.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E3F90D8-3E45-40D1-A9BB-5229DE6AA6C9}"/>
              </a:ext>
            </a:extLst>
          </p:cNvPr>
          <p:cNvSpPr/>
          <p:nvPr/>
        </p:nvSpPr>
        <p:spPr>
          <a:xfrm>
            <a:off x="-602" y="1538354"/>
            <a:ext cx="385817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</a:t>
            </a:r>
            <a:r>
              <a:rPr lang="en-US" sz="1200" dirty="0">
                <a:latin typeface="Cambria" panose="02040503050406030204" pitchFamily="18" charset="0"/>
              </a:rPr>
              <a:t>(ALLEGRO, 2018, pág.1) </a:t>
            </a:r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9 – Esquemático Eletrônico de uma aplicação usual do ACS70331.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02798"/>
            <a:ext cx="11930742" cy="45683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Periféricos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AAA78DC-27EE-4434-A63B-87E845F420E4}"/>
              </a:ext>
            </a:extLst>
          </p:cNvPr>
          <p:cNvSpPr/>
          <p:nvPr/>
        </p:nvSpPr>
        <p:spPr>
          <a:xfrm>
            <a:off x="4348765" y="1039330"/>
            <a:ext cx="3568467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Inercial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7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MPU-9250;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TDK </a:t>
            </a:r>
            <a:r>
              <a:rPr lang="pt-BR" sz="1600" dirty="0" err="1">
                <a:latin typeface="Cambria" panose="02040503050406030204" pitchFamily="18" charset="0"/>
              </a:rPr>
              <a:t>InvenSense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-40 ∼85°C;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3.2mA;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2.4 ∼3.6V;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Protocolo: </a:t>
            </a:r>
            <a:r>
              <a:rPr lang="pt-BR" sz="1600" dirty="0">
                <a:latin typeface="Cambria" panose="02040503050406030204" pitchFamily="18" charset="0"/>
              </a:rPr>
              <a:t>SPI.</a:t>
            </a: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6438819-6238-4CD6-BA40-8BE4E76819DF}"/>
              </a:ext>
            </a:extLst>
          </p:cNvPr>
          <p:cNvSpPr/>
          <p:nvPr/>
        </p:nvSpPr>
        <p:spPr>
          <a:xfrm>
            <a:off x="8255147" y="1093179"/>
            <a:ext cx="3806224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Temperatura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9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MCP9700;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MICROCHIP;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-55 ∼127°C;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60uA;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2.7 ∼5.5;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Comunicação: </a:t>
            </a:r>
            <a:r>
              <a:rPr lang="pt-BR" sz="1600" dirty="0">
                <a:latin typeface="Cambria" panose="02040503050406030204" pitchFamily="18" charset="0"/>
              </a:rPr>
              <a:t>Analógica. </a:t>
            </a:r>
            <a:endParaRPr lang="pt-BR" sz="1600" b="1" dirty="0">
              <a:latin typeface="Cambria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7F886A-63AD-4806-8D5B-CBE88C07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321" y="1739510"/>
            <a:ext cx="3189654" cy="2715986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B50217-6BB0-4434-BF16-6A394F9328C4}"/>
              </a:ext>
            </a:extLst>
          </p:cNvPr>
          <p:cNvSpPr/>
          <p:nvPr/>
        </p:nvSpPr>
        <p:spPr>
          <a:xfrm>
            <a:off x="3926406" y="1481676"/>
            <a:ext cx="33354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Fonte:(INVENSENSE, 2018, pág.20)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10 – Esquemático Eletrônico de uma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aplicação usual do MPU9250.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317072-B93C-4251-8853-68598C6C76A3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5B44605-8857-4619-8131-CFFBA396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939" y="2005520"/>
            <a:ext cx="3806224" cy="21688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0E3302-F290-42EB-96A5-89B3F33FE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69" y="2064256"/>
            <a:ext cx="3346780" cy="2251159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5CA63034-230B-4AC7-A9C2-24825AB8FFAD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2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173573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Dimensões Físicas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do padrão PC104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Cada placa deve ter uma forma de 90x96mm;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Furos M3;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A80A3B-9C79-4883-AFCF-A29D29466017}"/>
              </a:ext>
            </a:extLst>
          </p:cNvPr>
          <p:cNvGrpSpPr/>
          <p:nvPr/>
        </p:nvGrpSpPr>
        <p:grpSpPr>
          <a:xfrm>
            <a:off x="5484291" y="1353185"/>
            <a:ext cx="5151286" cy="5078313"/>
            <a:chOff x="2765060" y="1721485"/>
            <a:chExt cx="5151286" cy="5078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0E83653-5336-43AE-B705-C108819B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115" y="1929871"/>
              <a:ext cx="4831177" cy="4413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6DA8510-5C48-4D70-895E-1214C752A7A8}"/>
                </a:ext>
              </a:extLst>
            </p:cNvPr>
            <p:cNvSpPr/>
            <p:nvPr/>
          </p:nvSpPr>
          <p:spPr>
            <a:xfrm>
              <a:off x="2765060" y="1721485"/>
              <a:ext cx="5151286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Fonte:(PC/104 EMBEDDED CONSORTIUM, 2008, pág.20) </a:t>
              </a: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Figura 12 – Dimensões do módulo PC/104-Plus em polegadas e milímetros.</a:t>
              </a:r>
            </a:p>
          </p:txBody>
        </p:sp>
      </p:grpSp>
      <p:sp>
        <p:nvSpPr>
          <p:cNvPr id="12" name="Subtítulo 2">
            <a:extLst>
              <a:ext uri="{FF2B5EF4-FFF2-40B4-BE49-F238E27FC236}">
                <a16:creationId xmlns:a16="http://schemas.microsoft.com/office/drawing/2014/main" id="{8C8E3949-248F-4A65-BAE7-9961DABB7E91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4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90792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 err="1">
                <a:latin typeface="Cambria" panose="02040503050406030204" pitchFamily="18" charset="0"/>
              </a:rPr>
              <a:t>Watchdog</a:t>
            </a:r>
            <a:r>
              <a:rPr lang="pt-BR" sz="2200" b="1" dirty="0">
                <a:latin typeface="Cambria" panose="02040503050406030204" pitchFamily="18" charset="0"/>
              </a:rPr>
              <a:t> Externo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Normalmente utilizado para monitorar o estado do microcontrolador, evitando o travamento do sistema. Basicamente, um </a:t>
            </a:r>
            <a:r>
              <a:rPr lang="pt-BR" sz="2000" dirty="0" err="1">
                <a:latin typeface="Cambria" panose="02040503050406030204" pitchFamily="18" charset="0"/>
              </a:rPr>
              <a:t>Watchdog</a:t>
            </a:r>
            <a:r>
              <a:rPr lang="pt-BR" sz="2000" dirty="0">
                <a:latin typeface="Cambria" panose="02040503050406030204" pitchFamily="18" charset="0"/>
              </a:rPr>
              <a:t> externo é um contador regressivo que, ao final da contagem, reinicia o microcontrolador em caso de um evento SEE;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contador STWD100, produzido pela fabricante </a:t>
            </a:r>
            <a:r>
              <a:rPr lang="pt-BR" sz="2000" dirty="0" err="1">
                <a:latin typeface="Cambria" panose="02040503050406030204" pitchFamily="18" charset="0"/>
              </a:rPr>
              <a:t>STMicroelectronics</a:t>
            </a:r>
            <a:r>
              <a:rPr lang="pt-BR" sz="2000" dirty="0">
                <a:latin typeface="Cambria" panose="02040503050406030204" pitchFamily="18" charset="0"/>
              </a:rPr>
              <a:t>, possui três tempos para reset (3.4ms, 6.3ms, 102ms e 1.6s).</a:t>
            </a: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F35D83-5352-4033-84B8-4244125D1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" b="4131"/>
          <a:stretch/>
        </p:blipFill>
        <p:spPr>
          <a:xfrm>
            <a:off x="4491521" y="3467023"/>
            <a:ext cx="3208957" cy="24724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3520357" y="2933554"/>
            <a:ext cx="51512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</a:t>
            </a:r>
            <a:r>
              <a:rPr lang="pt-BR" sz="1400" dirty="0" err="1">
                <a:latin typeface="Cambria" panose="02040503050406030204" pitchFamily="18" charset="0"/>
              </a:rPr>
              <a:t>STMicroelectronics</a:t>
            </a:r>
            <a:r>
              <a:rPr lang="pt-BR" sz="1400" dirty="0">
                <a:latin typeface="Cambria" panose="02040503050406030204" pitchFamily="18" charset="0"/>
              </a:rPr>
              <a:t>, 2017, pág.4)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13 – Diagrama Lógico do STWD100.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7C83440B-D34F-45AB-B172-E77D0B742CFC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2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0B52CBC9-E7B8-40EA-8C60-8D9A07A1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48" y="3061832"/>
            <a:ext cx="4918553" cy="300745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1498328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do Esquemático e Placa de Circuito Impresso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mbria" panose="02040503050406030204" pitchFamily="18" charset="0"/>
              </a:rPr>
              <a:t>KiCad</a:t>
            </a:r>
            <a:r>
              <a:rPr lang="pt-BR" sz="2000" dirty="0">
                <a:latin typeface="Cambria" panose="02040503050406030204" pitchFamily="18" charset="0"/>
              </a:rPr>
              <a:t> -  Ferramenta utilizada por engenheiros eletrônicos e </a:t>
            </a:r>
            <a:r>
              <a:rPr lang="pt-BR" sz="2000" i="1" dirty="0" err="1">
                <a:latin typeface="Cambria" panose="02040503050406030204" pitchFamily="18" charset="0"/>
              </a:rPr>
              <a:t>hobistas</a:t>
            </a:r>
            <a:r>
              <a:rPr lang="pt-BR" sz="2000" dirty="0">
                <a:latin typeface="Cambria" panose="02040503050406030204" pitchFamily="18" charset="0"/>
              </a:rPr>
              <a:t> para desenvolvimento de esquemáticos eletrônicos e Placas de Circuito Impresso;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Por ser Open </a:t>
            </a:r>
            <a:r>
              <a:rPr lang="pt-BR" sz="2000" dirty="0" err="1">
                <a:latin typeface="Cambria" panose="02040503050406030204" pitchFamily="18" charset="0"/>
              </a:rPr>
              <a:t>Source</a:t>
            </a:r>
            <a:r>
              <a:rPr lang="pt-BR" sz="2000" dirty="0">
                <a:latin typeface="Cambria" panose="02040503050406030204" pitchFamily="18" charset="0"/>
              </a:rPr>
              <a:t>, a utilização do </a:t>
            </a:r>
            <a:r>
              <a:rPr lang="pt-BR" sz="2000" dirty="0" err="1">
                <a:latin typeface="Cambria" panose="02040503050406030204" pitchFamily="18" charset="0"/>
              </a:rPr>
              <a:t>Kicad</a:t>
            </a:r>
            <a:r>
              <a:rPr lang="pt-BR" sz="2000" dirty="0">
                <a:latin typeface="Cambria" panose="02040503050406030204" pitchFamily="18" charset="0"/>
              </a:rPr>
              <a:t> facilitará futuras manutenções 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2987896" y="2803535"/>
            <a:ext cx="53318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14 – Workflow de Funcionamento do </a:t>
            </a:r>
            <a:r>
              <a:rPr lang="pt-BR" sz="1400" dirty="0" err="1">
                <a:latin typeface="Cambria" panose="02040503050406030204" pitchFamily="18" charset="0"/>
              </a:rPr>
              <a:t>KiCad</a:t>
            </a:r>
            <a:r>
              <a:rPr lang="pt-BR" sz="14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BE0F62C-F4FC-4AF1-B6C7-B78B6FE8598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1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1533932" y="1924096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15 – Esquemático Eletrônico do OBC.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BE0F62C-F4FC-4AF1-B6C7-B78B6FE8598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70EF31-7938-4EBC-B017-7B7B605E7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6" y="2265172"/>
            <a:ext cx="5750900" cy="393449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D67225F-752D-4F9A-84D8-F366375141D5}"/>
              </a:ext>
            </a:extLst>
          </p:cNvPr>
          <p:cNvSpPr/>
          <p:nvPr/>
        </p:nvSpPr>
        <p:spPr>
          <a:xfrm>
            <a:off x="7362941" y="1398869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16 – Bill </a:t>
            </a:r>
            <a:r>
              <a:rPr lang="pt-BR" sz="1400" dirty="0" err="1">
                <a:latin typeface="Cambria" panose="02040503050406030204" pitchFamily="18" charset="0"/>
              </a:rPr>
              <a:t>of</a:t>
            </a:r>
            <a:r>
              <a:rPr lang="pt-BR" sz="1400" dirty="0">
                <a:latin typeface="Cambria" panose="02040503050406030204" pitchFamily="18" charset="0"/>
              </a:rPr>
              <a:t> Material.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76946CF-EE70-4812-AE44-FC2D39B516E6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149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do Esquemático e Placa de Circuito Impresso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montagem SMD 1206, para realizar a soldagem manualmente;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BF10C73-00BD-4A95-80BC-CA6438A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88" y="1733596"/>
            <a:ext cx="4397964" cy="39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195605" y="1303426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17 – </a:t>
            </a:r>
            <a:r>
              <a:rPr lang="pt-BR" sz="1400" dirty="0" err="1">
                <a:latin typeface="Cambria" panose="02040503050406030204" pitchFamily="18" charset="0"/>
              </a:rPr>
              <a:t>Bottom</a:t>
            </a:r>
            <a:r>
              <a:rPr lang="pt-BR" sz="1400" dirty="0">
                <a:latin typeface="Cambria" panose="02040503050406030204" pitchFamily="18" charset="0"/>
              </a:rPr>
              <a:t> </a:t>
            </a:r>
            <a:r>
              <a:rPr lang="pt-BR" sz="1400" dirty="0" err="1">
                <a:latin typeface="Cambria" panose="02040503050406030204" pitchFamily="18" charset="0"/>
              </a:rPr>
              <a:t>Layer</a:t>
            </a:r>
            <a:r>
              <a:rPr lang="pt-BR" sz="14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DBE0F62C-F4FC-4AF1-B6C7-B78B6FE8598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531651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 Desenvolvimento do Hardware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3FCD5A-D018-4777-9068-46CD5573F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19" y="2424996"/>
            <a:ext cx="4316252" cy="288594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D67225F-752D-4F9A-84D8-F366375141D5}"/>
              </a:ext>
            </a:extLst>
          </p:cNvPr>
          <p:cNvSpPr/>
          <p:nvPr/>
        </p:nvSpPr>
        <p:spPr>
          <a:xfrm>
            <a:off x="8069685" y="1096057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19 – Render isométrico da PCB.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76946CF-EE70-4812-AE44-FC2D39B516E6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149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do Esquemático e Placa de Circuito Impresso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montagem SMD 1206, para realizar a soldagem manualmente;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0F4D277-AE67-48C7-8EF6-568E2BA42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97" y="2181360"/>
            <a:ext cx="3614158" cy="33732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E64DB77-4E8D-4363-BE11-83BD0F7B9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8" y="2154518"/>
            <a:ext cx="3656311" cy="340005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38E4DD9-502F-4492-BC00-32DFE41F2BBD}"/>
              </a:ext>
            </a:extLst>
          </p:cNvPr>
          <p:cNvSpPr/>
          <p:nvPr/>
        </p:nvSpPr>
        <p:spPr>
          <a:xfrm>
            <a:off x="3690470" y="1303426"/>
            <a:ext cx="39267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18 – </a:t>
            </a:r>
            <a:r>
              <a:rPr lang="pt-BR" sz="1400" dirty="0" err="1">
                <a:latin typeface="Cambria" panose="02040503050406030204" pitchFamily="18" charset="0"/>
              </a:rPr>
              <a:t>Upper</a:t>
            </a:r>
            <a:r>
              <a:rPr lang="pt-BR" sz="1400" dirty="0">
                <a:latin typeface="Cambria" panose="02040503050406030204" pitchFamily="18" charset="0"/>
              </a:rPr>
              <a:t> </a:t>
            </a:r>
            <a:r>
              <a:rPr lang="pt-BR" sz="1400" dirty="0" err="1">
                <a:latin typeface="Cambria" panose="02040503050406030204" pitchFamily="18" charset="0"/>
              </a:rPr>
              <a:t>Layer</a:t>
            </a:r>
            <a:r>
              <a:rPr lang="pt-BR" sz="14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10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459494"/>
            <a:ext cx="11400971" cy="193901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Desenvolvimento do Software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3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CBBC88FC-3ED7-4852-A876-1593531C82BE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2039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Poucos requisitos foram delimitados, pois o projeto da missão CubeSat ainda está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A abordagem utilizada para contornar essa situação foi adicionando requisitos das missões QB50 e Aalto-1;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B32F-A4A7-43B5-8AD6-FC55645B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89" y="3025640"/>
            <a:ext cx="9714822" cy="311884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11E455-AA27-490F-B244-F7F277F4FCAF}"/>
              </a:ext>
            </a:extLst>
          </p:cNvPr>
          <p:cNvSpPr/>
          <p:nvPr/>
        </p:nvSpPr>
        <p:spPr>
          <a:xfrm>
            <a:off x="4455935" y="6063889"/>
            <a:ext cx="3199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6 – Requisitos do </a:t>
            </a:r>
            <a:r>
              <a:rPr lang="pt-BR" sz="1600" i="1" dirty="0">
                <a:latin typeface="Cambria" panose="02040503050406030204" pitchFamily="18" charset="0"/>
              </a:rPr>
              <a:t>Software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18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6B9263A7-E051-416F-A3C4-FE48E6EC258C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C1107B-2F5E-4F6E-ABE7-6DA8DE79B3FE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31CDFEA-785E-407D-B71B-4E239BC70806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4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DE0ADBC-A725-4570-8DBE-C127B2FC4C6B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1. Introdução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2. Referencial Teórico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3. Desenvolvimento do Hardware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4. Desenvolvimento do Software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5. Resultados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6. Conclusão &amp; Recomendações</a:t>
            </a:r>
          </a:p>
          <a:p>
            <a:pPr algn="l">
              <a:defRPr/>
            </a:pPr>
            <a:r>
              <a:rPr lang="pt-BR" sz="2800" b="1" dirty="0">
                <a:latin typeface="Cambria" panose="02040503050406030204" pitchFamily="18" charset="0"/>
              </a:rPr>
              <a:t>Referências</a:t>
            </a:r>
          </a:p>
          <a:p>
            <a:pPr algn="l">
              <a:defRPr/>
            </a:pPr>
            <a:endParaRPr lang="pt-BR" sz="3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Sumário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CBDF435E-081A-4A4F-B467-8AA0F923CB09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(COHEN, 2014, adaptado pág.15).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D6911101-2FF3-4601-8D9D-4DAC7B53FE5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39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>
                <a:latin typeface="Cambria" panose="02040503050406030204" pitchFamily="18" charset="0"/>
              </a:rPr>
              <a:t>(LBA, do </a:t>
            </a:r>
            <a:r>
              <a:rPr lang="en-US" sz="2000" dirty="0" err="1">
                <a:latin typeface="Cambria" panose="02040503050406030204" pitchFamily="18" charset="0"/>
              </a:rPr>
              <a:t>inglês</a:t>
            </a:r>
            <a:r>
              <a:rPr lang="en-US" sz="2000" dirty="0">
                <a:latin typeface="Cambria" panose="02040503050406030204" pitchFamily="18" charset="0"/>
              </a:rPr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Abstrai o </a:t>
            </a:r>
            <a:r>
              <a:rPr lang="pt-BR" sz="2000" i="1" dirty="0">
                <a:latin typeface="Cambria" panose="02040503050406030204" pitchFamily="18" charset="0"/>
              </a:rPr>
              <a:t>software</a:t>
            </a:r>
            <a:r>
              <a:rPr lang="pt-BR" sz="2000" dirty="0">
                <a:latin typeface="Cambria" panose="02040503050406030204" pitchFamily="18" charset="0"/>
              </a:rPr>
              <a:t> embarcado de acordo com sua proximidade com o </a:t>
            </a:r>
            <a:r>
              <a:rPr lang="pt-BR" sz="2000" i="1" dirty="0">
                <a:latin typeface="Cambria" panose="02040503050406030204" pitchFamily="18" charset="0"/>
              </a:rPr>
              <a:t>hardware;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</a:t>
              </a:r>
              <a:r>
                <a:rPr lang="es-ES" sz="1400" dirty="0">
                  <a:latin typeface="Cambria" panose="02040503050406030204" pitchFamily="18" charset="0"/>
                </a:rPr>
                <a:t>COHEN, 2014, adaptado pág.15</a:t>
              </a:r>
              <a:r>
                <a:rPr lang="pt-BR" sz="1400" dirty="0">
                  <a:latin typeface="Cambria" panose="02040503050406030204" pitchFamily="18" charset="0"/>
                </a:rPr>
                <a:t>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20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0F3228A-267A-4A34-B87F-49DC19CC7909}"/>
              </a:ext>
            </a:extLst>
          </p:cNvPr>
          <p:cNvSpPr/>
          <p:nvPr/>
        </p:nvSpPr>
        <p:spPr>
          <a:xfrm>
            <a:off x="7237373" y="2630985"/>
            <a:ext cx="3175607" cy="5022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B41D5D-8ABC-44D3-B6D5-590185ACD877}"/>
              </a:ext>
            </a:extLst>
          </p:cNvPr>
          <p:cNvSpPr txBox="1"/>
          <p:nvPr/>
        </p:nvSpPr>
        <p:spPr>
          <a:xfrm>
            <a:off x="10606717" y="2582919"/>
            <a:ext cx="1595309" cy="3385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Software de Voo</a:t>
            </a: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AF539AD4-1BBF-411E-B10D-53CEE21B151A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DriverLib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Conjunto de APIs, distribuído pela Texas </a:t>
            </a:r>
            <a:r>
              <a:rPr lang="pt-BR" sz="2000" dirty="0" err="1">
                <a:latin typeface="Cambria" panose="02040503050406030204" pitchFamily="18" charset="0"/>
              </a:rPr>
              <a:t>Instruments</a:t>
            </a:r>
            <a:r>
              <a:rPr lang="pt-BR" sz="2000" dirty="0">
                <a:latin typeface="Cambria" panose="02040503050406030204" pitchFamily="18" charset="0"/>
              </a:rPr>
              <a:t>, utilizado para controlar, configurar e manipular os periféricos do microcontroladores da família MSP432 e MSP430;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Facilita a implementação do código embarcado, deixando-o mais intuitivo;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DriverLib possui 25 APIs;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A28454-BFC5-4D9F-A2ED-08C0DE17F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"/>
          <a:stretch/>
        </p:blipFill>
        <p:spPr>
          <a:xfrm>
            <a:off x="523520" y="3110269"/>
            <a:ext cx="3822140" cy="2601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A4CC38-3CBE-439D-BC81-FF3FEF75B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5" b="11426"/>
          <a:stretch/>
        </p:blipFill>
        <p:spPr>
          <a:xfrm>
            <a:off x="5154872" y="3586902"/>
            <a:ext cx="6769018" cy="134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/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44F458CE-0393-4771-AB0F-A59B0B8423F2}"/>
              </a:ext>
            </a:extLst>
          </p:cNvPr>
          <p:cNvSpPr/>
          <p:nvPr/>
        </p:nvSpPr>
        <p:spPr>
          <a:xfrm>
            <a:off x="152887" y="5736100"/>
            <a:ext cx="4867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21 -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a nível de registrador.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5D35B-52C9-4A81-B776-D66223F3B872}"/>
              </a:ext>
            </a:extLst>
          </p:cNvPr>
          <p:cNvSpPr/>
          <p:nvPr/>
        </p:nvSpPr>
        <p:spPr>
          <a:xfrm>
            <a:off x="6344580" y="5049127"/>
            <a:ext cx="5041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22 -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com a API do DriverLib.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78412178-8FDA-4303-AC7F-160E1D728C2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355379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FreeRTOS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Kernel gratuito utilizado em aplicações embarcadas que necessitam de aplicação em tempo real, sendo normalmente empregado em CubeSats;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Imagem típica de 6K a 12K bytes;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sistema controla as tarefas </a:t>
            </a:r>
            <a:r>
              <a:rPr lang="pt-BR" sz="2000" i="1" dirty="0">
                <a:latin typeface="Cambria" panose="02040503050406030204" pitchFamily="18" charset="0"/>
              </a:rPr>
              <a:t>(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) </a:t>
            </a:r>
            <a:r>
              <a:rPr lang="pt-BR" sz="2000" dirty="0">
                <a:latin typeface="Cambria" panose="02040503050406030204" pitchFamily="18" charset="0"/>
              </a:rPr>
              <a:t>de acordo com sua prioridade;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FreeRTOS possui 145 APIs;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As APIs mais utilizadas são as que envolvem o controle das 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.</a:t>
            </a:r>
            <a:endParaRPr lang="pt-BR" sz="20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050" name="Picture 2" descr="Image result for freertos">
            <a:extLst>
              <a:ext uri="{FF2B5EF4-FFF2-40B4-BE49-F238E27FC236}">
                <a16:creationId xmlns:a16="http://schemas.microsoft.com/office/drawing/2014/main" id="{3D699C4E-31C1-446F-9696-C863095E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16" y="678377"/>
            <a:ext cx="1486857" cy="5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0A409EF-EF59-43FD-ADAA-D1395D2ED2EF}"/>
              </a:ext>
            </a:extLst>
          </p:cNvPr>
          <p:cNvSpPr/>
          <p:nvPr/>
        </p:nvSpPr>
        <p:spPr>
          <a:xfrm>
            <a:off x="2944969" y="6225146"/>
            <a:ext cx="62089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Figura 23 – Configuração realizadas nos arquivos de interface do FreeRTOS.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E754660-32FD-40F2-91F1-2E8ACCCA9164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02765F9-DF4D-4460-A88F-26C2A9BB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514" y="3622589"/>
            <a:ext cx="6208972" cy="25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Camada de Serviço do Sistema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Uso da UML para modelar a CSS;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rápido entendimento do software a partir do diagrama UML;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fácil manutenção do software;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portabilidade do software para várias plataformas e linguagens;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linguagem de modelagem amplamente utilizada na engenharia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Usar a extensão </a:t>
            </a:r>
            <a:r>
              <a:rPr lang="pt-BR" sz="2000" i="1" dirty="0" err="1">
                <a:latin typeface="Cambria" panose="02040503050406030204" pitchFamily="18" charset="0"/>
              </a:rPr>
              <a:t>FunctionalC</a:t>
            </a:r>
            <a:r>
              <a:rPr lang="pt-BR" sz="2000" dirty="0">
                <a:latin typeface="Cambria" panose="02040503050406030204" pitchFamily="18" charset="0"/>
              </a:rPr>
              <a:t>, permitindo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a modelagem do sistema na linguagem C;</a:t>
            </a: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A9A7F12-1F59-4046-A412-E2C1B303A15E}"/>
              </a:ext>
            </a:extLst>
          </p:cNvPr>
          <p:cNvCxnSpPr>
            <a:cxnSpLocks/>
          </p:cNvCxnSpPr>
          <p:nvPr/>
        </p:nvCxnSpPr>
        <p:spPr>
          <a:xfrm>
            <a:off x="5232061" y="4878855"/>
            <a:ext cx="1528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A3BEBD3-F76A-4DC0-A010-C79DDED21A08}"/>
              </a:ext>
            </a:extLst>
          </p:cNvPr>
          <p:cNvGrpSpPr/>
          <p:nvPr/>
        </p:nvGrpSpPr>
        <p:grpSpPr>
          <a:xfrm>
            <a:off x="2738994" y="3578461"/>
            <a:ext cx="3091147" cy="2739211"/>
            <a:chOff x="1094487" y="3627161"/>
            <a:chExt cx="3091147" cy="273921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CB6D3CE-ABBD-4D63-9300-4D31B9EB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95" y="3860669"/>
              <a:ext cx="1775929" cy="220322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7F7FDA-857F-4186-892D-AB3B797D4E55}"/>
                </a:ext>
              </a:extLst>
            </p:cNvPr>
            <p:cNvSpPr/>
            <p:nvPr/>
          </p:nvSpPr>
          <p:spPr>
            <a:xfrm>
              <a:off x="1094487" y="3627161"/>
              <a:ext cx="3091147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 </a:t>
              </a: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22 – Exemplo Timer UML</a:t>
              </a:r>
              <a:r>
                <a:rPr lang="pt-BR" sz="1400" dirty="0"/>
                <a:t>.</a:t>
              </a:r>
              <a:endParaRPr lang="pt-BR" sz="14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FB2B4F6-9D65-440C-A77B-B56032C4C581}"/>
              </a:ext>
            </a:extLst>
          </p:cNvPr>
          <p:cNvGrpSpPr/>
          <p:nvPr/>
        </p:nvGrpSpPr>
        <p:grpSpPr>
          <a:xfrm>
            <a:off x="6182878" y="2646857"/>
            <a:ext cx="4649471" cy="3970318"/>
            <a:chOff x="5495306" y="2644301"/>
            <a:chExt cx="4649471" cy="397031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F2A26CC-EA65-44B6-9F20-C6CB9454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779" y="2949271"/>
              <a:ext cx="3528282" cy="3254155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82C3B47-9AD6-482A-904F-ACA3B3A2B08F}"/>
                </a:ext>
              </a:extLst>
            </p:cNvPr>
            <p:cNvSpPr/>
            <p:nvPr/>
          </p:nvSpPr>
          <p:spPr>
            <a:xfrm>
              <a:off x="5495306" y="2644301"/>
              <a:ext cx="4649471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23 – Transcrição do Timer UML para código em C.</a:t>
              </a:r>
            </a:p>
          </p:txBody>
        </p:sp>
      </p:grpSp>
      <p:sp>
        <p:nvSpPr>
          <p:cNvPr id="15" name="Subtítulo 2">
            <a:extLst>
              <a:ext uri="{FF2B5EF4-FFF2-40B4-BE49-F238E27FC236}">
                <a16:creationId xmlns:a16="http://schemas.microsoft.com/office/drawing/2014/main" id="{3597920D-2F3D-432A-B076-855487C21F5A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00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5812665" y="6212325"/>
            <a:ext cx="4626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24 – UML da Camada de Serviço do Sistema.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41EF73-AF01-4CD1-B827-1ADF99A5A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79" y="622400"/>
            <a:ext cx="5374744" cy="5654354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419B0D64-7DD5-4A6C-B829-6442F222837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CD19238-D9E0-4D5B-BE65-F8B79869F1A7}"/>
              </a:ext>
            </a:extLst>
          </p:cNvPr>
          <p:cNvSpPr txBox="1">
            <a:spLocks/>
          </p:cNvSpPr>
          <p:nvPr/>
        </p:nvSpPr>
        <p:spPr>
          <a:xfrm>
            <a:off x="130629" y="717014"/>
            <a:ext cx="11930742" cy="52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da CSS</a:t>
            </a:r>
          </a:p>
          <a:p>
            <a:pPr algn="l">
              <a:defRPr/>
            </a:pPr>
            <a:r>
              <a:rPr lang="pt-BR" sz="1800" b="1" dirty="0">
                <a:latin typeface="Cambria" panose="02040503050406030204" pitchFamily="18" charset="0"/>
              </a:rPr>
              <a:t>-Diagrama de Arquivos:</a:t>
            </a:r>
            <a:endParaRPr lang="pt-BR" sz="1800" dirty="0">
              <a:latin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Main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SystemDef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TaskManager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WatchdogTask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DataStorage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HouseKeeping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AodcsTask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TTCTask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CameraTask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PPTTask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endParaRPr lang="pt-BR" sz="1600" dirty="0">
              <a:latin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endParaRPr lang="pt-BR" sz="14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67604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2B1E50D-FC52-4BAD-ACD1-1FA6A2A4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84" y="2474026"/>
            <a:ext cx="8154258" cy="351276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7014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Desenvolvimento da CSS</a:t>
            </a:r>
          </a:p>
          <a:p>
            <a:pPr algn="l">
              <a:defRPr/>
            </a:pPr>
            <a:r>
              <a:rPr lang="pt-BR" sz="1800" b="1" dirty="0">
                <a:latin typeface="Cambria" panose="02040503050406030204" pitchFamily="18" charset="0"/>
              </a:rPr>
              <a:t>-Maquina de Estados com 4 modos de operação:</a:t>
            </a:r>
            <a:endParaRPr lang="pt-BR" sz="1800" dirty="0">
              <a:latin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Nominal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(NM);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Hibernate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(HM);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 err="1">
                <a:latin typeface="Cambria" panose="02040503050406030204" pitchFamily="18" charset="0"/>
              </a:rPr>
              <a:t>Low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Battery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Level</a:t>
            </a:r>
            <a:r>
              <a:rPr lang="pt-BR" sz="1600" dirty="0">
                <a:latin typeface="Cambria" panose="02040503050406030204" pitchFamily="18" charset="0"/>
              </a:rPr>
              <a:t>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(LLBM);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Safe </a:t>
            </a:r>
            <a:r>
              <a:rPr lang="pt-BR" sz="1600" dirty="0" err="1">
                <a:latin typeface="Cambria" panose="02040503050406030204" pitchFamily="18" charset="0"/>
              </a:rPr>
              <a:t>Mode</a:t>
            </a:r>
            <a:r>
              <a:rPr lang="pt-BR" sz="1600" dirty="0">
                <a:latin typeface="Cambria" panose="02040503050406030204" pitchFamily="18" charset="0"/>
              </a:rPr>
              <a:t> (SM).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endParaRPr lang="pt-BR" sz="14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3792546" y="6140986"/>
            <a:ext cx="3637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25 – Maquina de Estados da CSS.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19B0D64-7DD5-4A6C-B829-6442F222837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15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3999044" y="6138383"/>
            <a:ext cx="3224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26 – Repositório do projeto.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19B0D64-7DD5-4A6C-B829-6442F222837E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3505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 Desenvolvimento do Software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CD19238-D9E0-4D5B-BE65-F8B79869F1A7}"/>
              </a:ext>
            </a:extLst>
          </p:cNvPr>
          <p:cNvSpPr txBox="1">
            <a:spLocks/>
          </p:cNvSpPr>
          <p:nvPr/>
        </p:nvSpPr>
        <p:spPr>
          <a:xfrm>
            <a:off x="130629" y="717014"/>
            <a:ext cx="11930742" cy="52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Utilização do GitHub</a:t>
            </a:r>
          </a:p>
          <a:p>
            <a:pPr algn="l">
              <a:defRPr/>
            </a:pPr>
            <a:r>
              <a:rPr lang="pt-BR" sz="1800" dirty="0">
                <a:latin typeface="Cambria" panose="02040503050406030204" pitchFamily="18" charset="0"/>
              </a:rPr>
              <a:t>-A plataforma GitHub serviu como serviu como meio de divulgação do projeto e versionamento do código embarcado;</a:t>
            </a:r>
          </a:p>
          <a:p>
            <a:pPr algn="l">
              <a:defRPr/>
            </a:pPr>
            <a:r>
              <a:rPr lang="pt-BR" sz="1800" dirty="0">
                <a:latin typeface="Cambria" panose="02040503050406030204" pitchFamily="18" charset="0"/>
              </a:rPr>
              <a:t>-Repositório </a:t>
            </a:r>
            <a:r>
              <a:rPr lang="pt-BR" sz="1800" i="1" dirty="0" err="1">
                <a:latin typeface="Cambria" panose="02040503050406030204" pitchFamily="18" charset="0"/>
              </a:rPr>
              <a:t>OpenSource</a:t>
            </a:r>
            <a:r>
              <a:rPr lang="pt-BR" sz="1800" dirty="0">
                <a:latin typeface="Cambria" panose="02040503050406030204" pitchFamily="18" charset="0"/>
              </a:rPr>
              <a:t>, utilizando a licença </a:t>
            </a:r>
            <a:r>
              <a:rPr lang="pt-BR" sz="1800" i="1" dirty="0">
                <a:latin typeface="Cambria" panose="02040503050406030204" pitchFamily="18" charset="0"/>
              </a:rPr>
              <a:t>GNU General </a:t>
            </a:r>
            <a:r>
              <a:rPr lang="pt-BR" sz="1800" i="1" dirty="0" err="1">
                <a:latin typeface="Cambria" panose="02040503050406030204" pitchFamily="18" charset="0"/>
              </a:rPr>
              <a:t>Public</a:t>
            </a:r>
            <a:r>
              <a:rPr lang="pt-BR" sz="1800" i="1" dirty="0">
                <a:latin typeface="Cambria" panose="02040503050406030204" pitchFamily="18" charset="0"/>
              </a:rPr>
              <a:t> </a:t>
            </a:r>
            <a:r>
              <a:rPr lang="pt-BR" sz="1800" i="1" dirty="0" err="1">
                <a:latin typeface="Cambria" panose="02040503050406030204" pitchFamily="18" charset="0"/>
              </a:rPr>
              <a:t>License</a:t>
            </a:r>
            <a:r>
              <a:rPr lang="pt-BR" sz="1800" dirty="0">
                <a:latin typeface="Cambria" panose="02040503050406030204" pitchFamily="18" charset="0"/>
              </a:rPr>
              <a:t>.</a:t>
            </a:r>
          </a:p>
          <a:p>
            <a:pPr algn="l">
              <a:defRPr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595846-CB7A-4EA1-B25D-9BD4430B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09" y="1925394"/>
            <a:ext cx="8698843" cy="43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52754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723511"/>
            <a:ext cx="11400971" cy="1410979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Introdução </a:t>
            </a:r>
          </a:p>
        </p:txBody>
      </p:sp>
    </p:spTree>
    <p:extLst>
      <p:ext uri="{BB962C8B-B14F-4D97-AF65-F5344CB8AC3E}">
        <p14:creationId xmlns:p14="http://schemas.microsoft.com/office/powerpoint/2010/main" val="333416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Teste em Protoboard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um </a:t>
            </a:r>
            <a:r>
              <a:rPr lang="pt-BR" sz="2000" i="1" dirty="0" err="1">
                <a:latin typeface="Cambria" panose="02040503050406030204" pitchFamily="18" charset="0"/>
              </a:rPr>
              <a:t>photoresistor</a:t>
            </a:r>
            <a:r>
              <a:rPr lang="pt-BR" sz="2000" i="1" dirty="0">
                <a:latin typeface="Cambria" panose="02040503050406030204" pitchFamily="18" charset="0"/>
              </a:rPr>
              <a:t> </a:t>
            </a:r>
            <a:r>
              <a:rPr lang="pt-BR" sz="2000" dirty="0">
                <a:latin typeface="Cambria" panose="02040503050406030204" pitchFamily="18" charset="0"/>
              </a:rPr>
              <a:t>para simular o EPS do CubeSat;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de componentes COTS (</a:t>
            </a:r>
            <a:r>
              <a:rPr lang="pt-BR" sz="2000" i="1" dirty="0" err="1">
                <a:latin typeface="Cambria" panose="02040503050406030204" pitchFamily="18" charset="0"/>
              </a:rPr>
              <a:t>Commercial</a:t>
            </a:r>
            <a:r>
              <a:rPr lang="pt-BR" sz="2000" i="1" dirty="0">
                <a:latin typeface="Cambria" panose="02040503050406030204" pitchFamily="18" charset="0"/>
              </a:rPr>
              <a:t> off-</a:t>
            </a:r>
            <a:r>
              <a:rPr lang="pt-BR" sz="2000" i="1" dirty="0" err="1">
                <a:latin typeface="Cambria" panose="02040503050406030204" pitchFamily="18" charset="0"/>
              </a:rPr>
              <a:t>the</a:t>
            </a:r>
            <a:r>
              <a:rPr lang="pt-BR" sz="2000" i="1" dirty="0">
                <a:latin typeface="Cambria" panose="02040503050406030204" pitchFamily="18" charset="0"/>
              </a:rPr>
              <a:t>-</a:t>
            </a:r>
            <a:r>
              <a:rPr lang="pt-BR" sz="2000" i="1" dirty="0" err="1">
                <a:latin typeface="Cambria" panose="02040503050406030204" pitchFamily="18" charset="0"/>
              </a:rPr>
              <a:t>shelf</a:t>
            </a:r>
            <a:r>
              <a:rPr lang="pt-BR" sz="2000" dirty="0">
                <a:latin typeface="Cambria" panose="02040503050406030204" pitchFamily="18" charset="0"/>
              </a:rPr>
              <a:t>) para realizar os testes.</a:t>
            </a:r>
            <a:br>
              <a:rPr lang="pt-BR" dirty="0">
                <a:latin typeface="Cambria" panose="02040503050406030204" pitchFamily="18" charset="0"/>
              </a:rPr>
            </a:b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378201" y="6055847"/>
            <a:ext cx="4466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27 – Conexão dos módulos e a </a:t>
            </a:r>
            <a:r>
              <a:rPr lang="pt-BR" sz="1600" dirty="0" err="1">
                <a:latin typeface="Cambria" panose="02040503050406030204" pitchFamily="18" charset="0"/>
              </a:rPr>
              <a:t>LaunchPad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166893-669B-4DAC-B5D1-F8AA10CA5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66" y="2587085"/>
            <a:ext cx="6760694" cy="34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406669"/>
            <a:ext cx="11617918" cy="2044662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Aquisição e Armazenamento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335240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6365762" y="6118565"/>
            <a:ext cx="4923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28 – Pacotes de telemetria sendo armazenados.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705C26-E559-48D8-878D-74C891C8D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48" y="974793"/>
            <a:ext cx="5568517" cy="12790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2A53D04-C707-4E9D-A55D-39E807F9C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87" y="2732496"/>
            <a:ext cx="6034753" cy="3381794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6E17F6CB-C832-4FCF-9DE9-B0D9D121A2D7}"/>
              </a:ext>
            </a:extLst>
          </p:cNvPr>
          <p:cNvSpPr txBox="1">
            <a:spLocks/>
          </p:cNvSpPr>
          <p:nvPr/>
        </p:nvSpPr>
        <p:spPr>
          <a:xfrm>
            <a:off x="166823" y="809084"/>
            <a:ext cx="11930742" cy="308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Aquisição e Armazenamento de Dados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Aquisição de Dados 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Task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 do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HouseKeeping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Armazenamento dos Dados 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Task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 do </a:t>
            </a:r>
            <a:r>
              <a:rPr lang="pt-BR" sz="2000" dirty="0" err="1">
                <a:latin typeface="Cambria" panose="02040503050406030204" pitchFamily="18" charset="0"/>
                <a:sym typeface="Wingdings" panose="05000000000000000000" pitchFamily="2" charset="2"/>
              </a:rPr>
              <a:t>DataStorage</a:t>
            </a:r>
            <a:r>
              <a:rPr lang="pt-BR" sz="2000" dirty="0">
                <a:latin typeface="Cambria" panose="02040503050406030204" pitchFamily="18" charset="0"/>
                <a:sym typeface="Wingdings" panose="05000000000000000000" pitchFamily="2" charset="2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dados foram armazenados em formato ASCII, </a:t>
            </a:r>
          </a:p>
          <a:p>
            <a:pPr algn="just">
              <a:defRPr/>
            </a:pPr>
            <a:r>
              <a:rPr lang="pt-BR" sz="2000" dirty="0">
                <a:latin typeface="Cambria" panose="02040503050406030204" pitchFamily="18" charset="0"/>
              </a:rPr>
              <a:t>para facilitar a visualização;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Pacote de telemetria teste seguiu o padrão </a:t>
            </a:r>
          </a:p>
          <a:p>
            <a:pPr algn="just">
              <a:defRPr/>
            </a:pPr>
            <a:r>
              <a:rPr lang="pt-BR" sz="2000" dirty="0">
                <a:latin typeface="Cambria" panose="02040503050406030204" pitchFamily="18" charset="0"/>
              </a:rPr>
              <a:t>mostrado na Figura 28;</a:t>
            </a:r>
          </a:p>
        </p:txBody>
      </p:sp>
    </p:spTree>
    <p:extLst>
      <p:ext uri="{BB962C8B-B14F-4D97-AF65-F5344CB8AC3E}">
        <p14:creationId xmlns:p14="http://schemas.microsoft.com/office/powerpoint/2010/main" val="253234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Consumo</a:t>
            </a:r>
          </a:p>
        </p:txBody>
      </p:sp>
    </p:spTree>
    <p:extLst>
      <p:ext uri="{BB962C8B-B14F-4D97-AF65-F5344CB8AC3E}">
        <p14:creationId xmlns:p14="http://schemas.microsoft.com/office/powerpoint/2010/main" val="273729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009794-D5DF-48E4-B25A-93CB7F34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3" y="2216944"/>
            <a:ext cx="9376487" cy="372343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1197357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Consumo HM_MODE x NM_MODE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Comparando o Modo Nominal com o Modo de Hibernação, observa-se uma houve uma economia de mais de 40%, aumentando a vida da bateria em dois dias.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1050375" y="5897968"/>
            <a:ext cx="8143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29 – Comparação do consumo entre o Modo Hibernação (azul) e Nominal (amarelo).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41AE87-9416-42C5-B302-C02A2F23E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18" y="2090081"/>
            <a:ext cx="5279679" cy="24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98914F3-6B4C-429A-92CE-978365341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0" y="2270544"/>
            <a:ext cx="9443668" cy="380619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BC6A4D0-EC85-4E97-B9F6-4B29E7698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92" y="2418193"/>
            <a:ext cx="5693837" cy="2657124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37C4D557-B4E4-426A-BEF1-C3D1E413D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1197357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Consumo HM_MODE x BLL1_MODE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Comparando o Modo Nominal com o Modo de Hibernação, observa-se uma houve uma economia de mais de 9,6%, aumentando a vida da bateria em 0,5 dias.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14C97E2-0D2E-4DC5-B6CD-5E2C71C77E60}"/>
              </a:ext>
            </a:extLst>
          </p:cNvPr>
          <p:cNvSpPr/>
          <p:nvPr/>
        </p:nvSpPr>
        <p:spPr>
          <a:xfrm>
            <a:off x="1050375" y="6024968"/>
            <a:ext cx="8528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30 – Comparação do consumo entre o Modo Hibernação (azul) e Pouca bateria (amarelo).</a:t>
            </a:r>
          </a:p>
        </p:txBody>
      </p:sp>
    </p:spTree>
    <p:extLst>
      <p:ext uri="{BB962C8B-B14F-4D97-AF65-F5344CB8AC3E}">
        <p14:creationId xmlns:p14="http://schemas.microsoft.com/office/powerpoint/2010/main" val="383748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Modos de Operação</a:t>
            </a:r>
          </a:p>
        </p:txBody>
      </p:sp>
    </p:spTree>
    <p:extLst>
      <p:ext uri="{BB962C8B-B14F-4D97-AF65-F5344CB8AC3E}">
        <p14:creationId xmlns:p14="http://schemas.microsoft.com/office/powerpoint/2010/main" val="176453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4"/>
            <a:ext cx="11930742" cy="1307909"/>
          </a:xfrm>
        </p:spPr>
        <p:txBody>
          <a:bodyPr>
            <a:normAutofit fontScale="85000" lnSpcReduction="20000"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Inicialização do Sistema: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Alocação de memoria para os </a:t>
            </a:r>
            <a:r>
              <a:rPr lang="pt-BR" sz="2000" dirty="0" err="1">
                <a:latin typeface="Cambria" panose="02040503050406030204" pitchFamily="18" charset="0"/>
              </a:rPr>
              <a:t>Handlers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Tasks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Queues</a:t>
            </a:r>
            <a:r>
              <a:rPr lang="pt-BR" sz="2000" dirty="0">
                <a:latin typeface="Cambria" panose="02040503050406030204" pitchFamily="18" charset="0"/>
              </a:rPr>
              <a:t>, etc.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CPU em 100%;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100ms;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298275" y="5995601"/>
            <a:ext cx="5627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31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da inicialização do software embarcado.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5BFA2FB-C736-4268-81FF-589F9603F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39" y="2224579"/>
            <a:ext cx="6105190" cy="365237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61094E0-25AB-4096-AE61-55D5486AC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2120454"/>
            <a:ext cx="5996110" cy="38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6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CD0C052-F37B-4ADF-9A14-201CBE14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45" y="1615092"/>
            <a:ext cx="6776484" cy="4367503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166E7A37-E3F5-4B6F-B834-B18CE68483DF}"/>
              </a:ext>
            </a:extLst>
          </p:cNvPr>
          <p:cNvSpPr txBox="1">
            <a:spLocks/>
          </p:cNvSpPr>
          <p:nvPr/>
        </p:nvSpPr>
        <p:spPr>
          <a:xfrm>
            <a:off x="130629" y="837504"/>
            <a:ext cx="11930742" cy="15551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Sistema em Modo Nominal: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possuem um comportamento mais organizado;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CPU em 8% de utilização;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100ms;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D2E4E2A-EE8C-47CA-A390-A894C53A08B9}"/>
              </a:ext>
            </a:extLst>
          </p:cNvPr>
          <p:cNvSpPr/>
          <p:nvPr/>
        </p:nvSpPr>
        <p:spPr>
          <a:xfrm>
            <a:off x="5733020" y="5993503"/>
            <a:ext cx="5855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32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nominal.</a:t>
            </a:r>
          </a:p>
        </p:txBody>
      </p:sp>
    </p:spTree>
    <p:extLst>
      <p:ext uri="{BB962C8B-B14F-4D97-AF65-F5344CB8AC3E}">
        <p14:creationId xmlns:p14="http://schemas.microsoft.com/office/powerpoint/2010/main" val="3030664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E3D7E68-0F4F-4451-BFD7-70684B5B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87" y="1712370"/>
            <a:ext cx="6759584" cy="4352417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166E7A37-E3F5-4B6F-B834-B18CE68483DF}"/>
              </a:ext>
            </a:extLst>
          </p:cNvPr>
          <p:cNvSpPr txBox="1">
            <a:spLocks/>
          </p:cNvSpPr>
          <p:nvPr/>
        </p:nvSpPr>
        <p:spPr>
          <a:xfrm>
            <a:off x="130629" y="837504"/>
            <a:ext cx="11930742" cy="2418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Sistema em Modo de Pouca Bateria: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Apenas as </a:t>
            </a:r>
            <a:r>
              <a:rPr lang="pt-BR" sz="2000" dirty="0" err="1">
                <a:latin typeface="Cambria" panose="02040503050406030204" pitchFamily="18" charset="0"/>
              </a:rPr>
              <a:t>Tasks</a:t>
            </a:r>
            <a:r>
              <a:rPr lang="pt-BR" sz="2000" dirty="0">
                <a:latin typeface="Cambria" panose="02040503050406030204" pitchFamily="18" charset="0"/>
              </a:rPr>
              <a:t> do CSS são executadas (</a:t>
            </a:r>
            <a:r>
              <a:rPr lang="pt-BR" sz="2000" dirty="0" err="1">
                <a:latin typeface="Cambria" panose="02040503050406030204" pitchFamily="18" charset="0"/>
              </a:rPr>
              <a:t>DataStorage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HouseKeeping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TaskManager</a:t>
            </a:r>
            <a:r>
              <a:rPr lang="pt-BR" sz="2000" dirty="0">
                <a:latin typeface="Cambria" panose="02040503050406030204" pitchFamily="18" charset="0"/>
              </a:rPr>
              <a:t>, </a:t>
            </a:r>
            <a:r>
              <a:rPr lang="pt-BR" sz="2000" dirty="0" err="1">
                <a:latin typeface="Cambria" panose="02040503050406030204" pitchFamily="18" charset="0"/>
              </a:rPr>
              <a:t>WatchdogTask</a:t>
            </a:r>
            <a:r>
              <a:rPr lang="pt-BR" sz="2000" dirty="0">
                <a:latin typeface="Cambria" panose="02040503050406030204" pitchFamily="18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do </a:t>
            </a:r>
            <a:r>
              <a:rPr lang="pt-BR" sz="2000" dirty="0" err="1">
                <a:latin typeface="Cambria" panose="02040503050406030204" pitchFamily="18" charset="0"/>
              </a:rPr>
              <a:t>DataStorage</a:t>
            </a:r>
            <a:r>
              <a:rPr lang="pt-BR" sz="2000" dirty="0">
                <a:latin typeface="Cambria" panose="02040503050406030204" pitchFamily="18" charset="0"/>
              </a:rPr>
              <a:t> utiliza 100% de CPU;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500ms;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16541D9-BE71-42AC-A385-678554D8B86A}"/>
              </a:ext>
            </a:extLst>
          </p:cNvPr>
          <p:cNvSpPr/>
          <p:nvPr/>
        </p:nvSpPr>
        <p:spPr>
          <a:xfrm>
            <a:off x="5346654" y="6006382"/>
            <a:ext cx="6642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33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de pouca bateria.</a:t>
            </a:r>
          </a:p>
        </p:txBody>
      </p:sp>
    </p:spTree>
    <p:extLst>
      <p:ext uri="{BB962C8B-B14F-4D97-AF65-F5344CB8AC3E}">
        <p14:creationId xmlns:p14="http://schemas.microsoft.com/office/powerpoint/2010/main" val="302303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50" y="743491"/>
            <a:ext cx="11930742" cy="601535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Contexto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Proposta de criação de um CubeSat 3U.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Demonstrador Tecnológico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Câmera para monitoramento das calotas Polares;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</a:t>
            </a:r>
            <a:r>
              <a:rPr lang="pt-BR" sz="1600" i="1" dirty="0" err="1">
                <a:latin typeface="Cambria" panose="02040503050406030204" pitchFamily="18" charset="0"/>
              </a:rPr>
              <a:t>Pulsed</a:t>
            </a:r>
            <a:r>
              <a:rPr lang="pt-BR" sz="1600" i="1" dirty="0">
                <a:latin typeface="Cambria" panose="02040503050406030204" pitchFamily="18" charset="0"/>
              </a:rPr>
              <a:t> Plasma </a:t>
            </a:r>
            <a:r>
              <a:rPr lang="pt-BR" sz="1600" i="1" dirty="0" err="1">
                <a:latin typeface="Cambria" panose="02040503050406030204" pitchFamily="18" charset="0"/>
              </a:rPr>
              <a:t>Thruster</a:t>
            </a:r>
            <a:r>
              <a:rPr lang="pt-BR" sz="1600" i="1" dirty="0">
                <a:latin typeface="Cambria" panose="02040503050406030204" pitchFamily="18" charset="0"/>
              </a:rPr>
              <a:t> </a:t>
            </a:r>
            <a:r>
              <a:rPr lang="pt-BR" sz="1600" dirty="0">
                <a:latin typeface="Cambria" panose="02040503050406030204" pitchFamily="18" charset="0"/>
              </a:rPr>
              <a:t>(PPT) para controle orbital;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acelerômetro para mapeamento do campo gravitacional terrestre.</a:t>
            </a:r>
          </a:p>
          <a:p>
            <a:pPr lvl="1"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Objetivos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Desenvolvimento de um OBC para o controle e gerenciamento de um CubeSat.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uma Câmera CMOS;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 PPT;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Garantir uma subsistema com um alto nível de confiança, mesmo não utilizando dispositivos resistentes à radiação;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Divulgação da pesquisa na plataforma GitHub.</a:t>
            </a:r>
          </a:p>
          <a:p>
            <a:pPr algn="just">
              <a:defRPr/>
            </a:pPr>
            <a:endParaRPr lang="pt-BR" sz="1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A2A95B9-5D38-4A1E-97F9-AA133D95C53D}"/>
              </a:ext>
            </a:extLst>
          </p:cNvPr>
          <p:cNvGrpSpPr/>
          <p:nvPr/>
        </p:nvGrpSpPr>
        <p:grpSpPr>
          <a:xfrm>
            <a:off x="8078717" y="613100"/>
            <a:ext cx="4847378" cy="3331767"/>
            <a:chOff x="6675739" y="898241"/>
            <a:chExt cx="5391955" cy="3896700"/>
          </a:xfrm>
        </p:grpSpPr>
        <p:pic>
          <p:nvPicPr>
            <p:cNvPr id="2050" name="Picture 2" descr="Resultado de imagem para 3u cubesat png">
              <a:extLst>
                <a:ext uri="{FF2B5EF4-FFF2-40B4-BE49-F238E27FC236}">
                  <a16:creationId xmlns:a16="http://schemas.microsoft.com/office/drawing/2014/main" id="{718CEA01-4E85-4994-B0D4-AC3002FF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739" y="906524"/>
              <a:ext cx="5391955" cy="359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8217E0F-862F-4911-94A2-FA514629C4AD}"/>
                </a:ext>
              </a:extLst>
            </p:cNvPr>
            <p:cNvSpPr/>
            <p:nvPr/>
          </p:nvSpPr>
          <p:spPr>
            <a:xfrm>
              <a:off x="7719818" y="4456387"/>
              <a:ext cx="29599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dirty="0">
                  <a:latin typeface="Cambria" panose="02040503050406030204" pitchFamily="18" charset="0"/>
                </a:rPr>
                <a:t>Figura 1 – 3U CubeSat Platform.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C363391-350D-4564-B09C-E1198D354A9D}"/>
                </a:ext>
              </a:extLst>
            </p:cNvPr>
            <p:cNvSpPr/>
            <p:nvPr/>
          </p:nvSpPr>
          <p:spPr>
            <a:xfrm>
              <a:off x="7954644" y="898241"/>
              <a:ext cx="20980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latin typeface="Cambria" panose="02040503050406030204" pitchFamily="18" charset="0"/>
                </a:rPr>
                <a:t>Fonte:(ISIS, 2019, pág.1).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377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294F0D1-682F-4B0A-A495-060E00582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697241"/>
            <a:ext cx="6870700" cy="4424414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8BBEE42E-AFEB-4085-ACA4-DB3F8949C1C2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Sistema em Modo de Hibernação: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Apenas a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de monitoramento é executada (</a:t>
            </a:r>
            <a:r>
              <a:rPr lang="pt-BR" sz="2000" dirty="0" err="1">
                <a:latin typeface="Cambria" panose="02040503050406030204" pitchFamily="18" charset="0"/>
              </a:rPr>
              <a:t>TaskManager</a:t>
            </a:r>
            <a:r>
              <a:rPr lang="pt-BR" sz="2000" dirty="0">
                <a:latin typeface="Cambria" panose="02040503050406030204" pitchFamily="18" charset="0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11% de CPU;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Período de execução das </a:t>
            </a:r>
            <a:r>
              <a:rPr lang="pt-BR" sz="2000" dirty="0" err="1">
                <a:latin typeface="Cambria" panose="02040503050406030204" pitchFamily="18" charset="0"/>
              </a:rPr>
              <a:t>Task</a:t>
            </a:r>
            <a:r>
              <a:rPr lang="pt-BR" sz="2000" dirty="0">
                <a:latin typeface="Cambria" panose="02040503050406030204" pitchFamily="18" charset="0"/>
              </a:rPr>
              <a:t> é de 500ms;</a:t>
            </a:r>
            <a:endParaRPr lang="pt-BR" sz="2200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3740C-06E5-4D1A-87CE-0643DB3F5CD0}"/>
              </a:ext>
            </a:extLst>
          </p:cNvPr>
          <p:cNvSpPr/>
          <p:nvPr/>
        </p:nvSpPr>
        <p:spPr>
          <a:xfrm>
            <a:off x="5733020" y="6057898"/>
            <a:ext cx="6429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34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de hibernação.</a:t>
            </a:r>
          </a:p>
        </p:txBody>
      </p:sp>
    </p:spTree>
    <p:extLst>
      <p:ext uri="{BB962C8B-B14F-4D97-AF65-F5344CB8AC3E}">
        <p14:creationId xmlns:p14="http://schemas.microsoft.com/office/powerpoint/2010/main" val="432534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62F4C71-9C71-4507-8F8C-6D9AB352C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57280"/>
            <a:ext cx="7340600" cy="4702148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6D42EB84-F560-4D28-A821-4FFD67FD2732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5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Visualização dos modos de Operação: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E4DF19-A156-4903-8EB7-45027AEA2ADD}"/>
              </a:ext>
            </a:extLst>
          </p:cNvPr>
          <p:cNvSpPr/>
          <p:nvPr/>
        </p:nvSpPr>
        <p:spPr>
          <a:xfrm>
            <a:off x="3022600" y="6059428"/>
            <a:ext cx="5682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35 – </a:t>
            </a:r>
            <a:r>
              <a:rPr lang="pt-BR" sz="1600" dirty="0" err="1">
                <a:latin typeface="Cambria" panose="02040503050406030204" pitchFamily="18" charset="0"/>
              </a:rPr>
              <a:t>Snapshoot</a:t>
            </a:r>
            <a:r>
              <a:rPr lang="pt-BR" sz="1600" dirty="0">
                <a:latin typeface="Cambria" panose="02040503050406030204" pitchFamily="18" charset="0"/>
              </a:rPr>
              <a:t> do software embarcado em modo misto.</a:t>
            </a:r>
          </a:p>
        </p:txBody>
      </p:sp>
    </p:spTree>
    <p:extLst>
      <p:ext uri="{BB962C8B-B14F-4D97-AF65-F5344CB8AC3E}">
        <p14:creationId xmlns:p14="http://schemas.microsoft.com/office/powerpoint/2010/main" val="93645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Sistema Antitravamento</a:t>
            </a:r>
          </a:p>
        </p:txBody>
      </p:sp>
    </p:spTree>
    <p:extLst>
      <p:ext uri="{BB962C8B-B14F-4D97-AF65-F5344CB8AC3E}">
        <p14:creationId xmlns:p14="http://schemas.microsoft.com/office/powerpoint/2010/main" val="704747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971375" y="5681941"/>
            <a:ext cx="3259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36 – Watchdog em camadas.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72C0A020-333D-4F8D-BEA6-E7699D1B563B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7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Watchdog em três níveis: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Watchdog em três níveis: via software (</a:t>
            </a:r>
            <a:r>
              <a:rPr lang="pt-BR" sz="1900" dirty="0" err="1">
                <a:latin typeface="Cambria" panose="02040503050406030204" pitchFamily="18" charset="0"/>
              </a:rPr>
              <a:t>WatchDogTask</a:t>
            </a:r>
            <a:r>
              <a:rPr lang="pt-BR" sz="1900" dirty="0">
                <a:latin typeface="Cambria" panose="02040503050406030204" pitchFamily="18" charset="0"/>
              </a:rPr>
              <a:t>); interno (contador do MSP432); externo (STWD100).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Esse tipo de abordagem previne Eventos SEE, mas não TDD;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C2A717F-50D0-4281-A5CC-1EC9E513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38" y="2590632"/>
            <a:ext cx="4324350" cy="2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9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C61DFC2-A926-460B-B3B2-95397760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09" y="2176051"/>
            <a:ext cx="5761176" cy="3819550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F1B5FF7F-65E2-4438-806F-5B7DD03E2554}"/>
              </a:ext>
            </a:extLst>
          </p:cNvPr>
          <p:cNvSpPr txBox="1">
            <a:spLocks/>
          </p:cNvSpPr>
          <p:nvPr/>
        </p:nvSpPr>
        <p:spPr>
          <a:xfrm>
            <a:off x="130629" y="837505"/>
            <a:ext cx="11930742" cy="177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Watchdog em três níveis: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Watchdog em três níveis: via software (</a:t>
            </a:r>
            <a:r>
              <a:rPr lang="pt-BR" sz="1900" dirty="0" err="1">
                <a:latin typeface="Cambria" panose="02040503050406030204" pitchFamily="18" charset="0"/>
              </a:rPr>
              <a:t>WatchDogTask</a:t>
            </a:r>
            <a:r>
              <a:rPr lang="pt-BR" sz="1900" dirty="0">
                <a:latin typeface="Cambria" panose="02040503050406030204" pitchFamily="18" charset="0"/>
              </a:rPr>
              <a:t>); interno (contador do MSP432); externo (STWD100).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Esse tipo de abordagem previne Eventos SEE, mas não TDD;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FAFB47-2049-45DB-A6F2-C31D8FAB4CF3}"/>
              </a:ext>
            </a:extLst>
          </p:cNvPr>
          <p:cNvSpPr/>
          <p:nvPr/>
        </p:nvSpPr>
        <p:spPr>
          <a:xfrm>
            <a:off x="3981668" y="5944974"/>
            <a:ext cx="3691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37 – </a:t>
            </a:r>
            <a:r>
              <a:rPr lang="pt-BR" sz="1600" dirty="0" err="1">
                <a:latin typeface="Cambria" panose="02040503050406030204" pitchFamily="18" charset="0"/>
              </a:rPr>
              <a:t>Task</a:t>
            </a:r>
            <a:r>
              <a:rPr lang="pt-BR" sz="1600" dirty="0">
                <a:latin typeface="Cambria" panose="02040503050406030204" pitchFamily="18" charset="0"/>
              </a:rPr>
              <a:t> TT&amp;C sendo reiniciada.</a:t>
            </a:r>
          </a:p>
        </p:txBody>
      </p:sp>
    </p:spTree>
    <p:extLst>
      <p:ext uri="{BB962C8B-B14F-4D97-AF65-F5344CB8AC3E}">
        <p14:creationId xmlns:p14="http://schemas.microsoft.com/office/powerpoint/2010/main" val="602941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Alocação de memoria</a:t>
            </a:r>
          </a:p>
        </p:txBody>
      </p:sp>
    </p:spTree>
    <p:extLst>
      <p:ext uri="{BB962C8B-B14F-4D97-AF65-F5344CB8AC3E}">
        <p14:creationId xmlns:p14="http://schemas.microsoft.com/office/powerpoint/2010/main" val="1839751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34BBFE4-63B8-41EE-B566-81511D9B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11" y="4828279"/>
            <a:ext cx="7887801" cy="151468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B2AF491-518F-4800-B3C0-65C76FDAC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" y="1780026"/>
            <a:ext cx="9326277" cy="1790950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55DD890-0331-49A7-A5AC-40FA9C3D4824}"/>
              </a:ext>
            </a:extLst>
          </p:cNvPr>
          <p:cNvSpPr txBox="1">
            <a:spLocks/>
          </p:cNvSpPr>
          <p:nvPr/>
        </p:nvSpPr>
        <p:spPr>
          <a:xfrm>
            <a:off x="130629" y="761305"/>
            <a:ext cx="11930742" cy="1003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Alocação de Memoria para o FreeRTOS: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5.2Kb (2%) de memoria Flash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1.5Kb (2%) de memoria RAM</a:t>
            </a:r>
            <a:r>
              <a:rPr lang="pt-BR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237C4CD8-70E4-4692-BBC4-421AD1325EBD}"/>
              </a:ext>
            </a:extLst>
          </p:cNvPr>
          <p:cNvSpPr txBox="1">
            <a:spLocks/>
          </p:cNvSpPr>
          <p:nvPr/>
        </p:nvSpPr>
        <p:spPr>
          <a:xfrm>
            <a:off x="130629" y="3741985"/>
            <a:ext cx="11930742" cy="1003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Alocação de Memoria para o FreeRTOS e CSS: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43Kb (16%) de memoria Flash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63.33 Kb (99%) de memoria RAM</a:t>
            </a:r>
            <a:r>
              <a:rPr lang="pt-BR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45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41" y="2816414"/>
            <a:ext cx="11617918" cy="122517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Placa de Circuito Impresso</a:t>
            </a:r>
          </a:p>
        </p:txBody>
      </p:sp>
    </p:spTree>
    <p:extLst>
      <p:ext uri="{BB962C8B-B14F-4D97-AF65-F5344CB8AC3E}">
        <p14:creationId xmlns:p14="http://schemas.microsoft.com/office/powerpoint/2010/main" val="4094700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298275" y="5995601"/>
            <a:ext cx="357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40 – Arquitetura prévia do OBC.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ABB7BC3-DE6D-46B4-A100-C33A17483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7" y="2300702"/>
            <a:ext cx="6801817" cy="3621968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B5183EA0-8EFA-404D-A214-23B97136600B}"/>
              </a:ext>
            </a:extLst>
          </p:cNvPr>
          <p:cNvSpPr txBox="1">
            <a:spLocks/>
          </p:cNvSpPr>
          <p:nvPr/>
        </p:nvSpPr>
        <p:spPr>
          <a:xfrm>
            <a:off x="0" y="1516405"/>
            <a:ext cx="11930742" cy="3124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.</a:t>
            </a: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FAC68DE7-571A-4F47-A32A-14FB5DEDC94E}"/>
              </a:ext>
            </a:extLst>
          </p:cNvPr>
          <p:cNvSpPr txBox="1">
            <a:spLocks/>
          </p:cNvSpPr>
          <p:nvPr/>
        </p:nvSpPr>
        <p:spPr>
          <a:xfrm>
            <a:off x="130629" y="761305"/>
            <a:ext cx="11930742" cy="133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Fabricação da PCB: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Realizou-se o envio dos </a:t>
            </a:r>
            <a:r>
              <a:rPr lang="pt-BR" sz="1900" dirty="0" err="1">
                <a:latin typeface="Cambria" panose="02040503050406030204" pitchFamily="18" charset="0"/>
              </a:rPr>
              <a:t>gerbes</a:t>
            </a:r>
            <a:r>
              <a:rPr lang="pt-BR" sz="1900" dirty="0">
                <a:latin typeface="Cambria" panose="02040503050406030204" pitchFamily="18" charset="0"/>
              </a:rPr>
              <a:t> para o site da Fabricante </a:t>
            </a:r>
            <a:r>
              <a:rPr lang="pt-BR" sz="1900" dirty="0" err="1">
                <a:latin typeface="Cambria" panose="02040503050406030204" pitchFamily="18" charset="0"/>
              </a:rPr>
              <a:t>PCBWay</a:t>
            </a:r>
            <a:r>
              <a:rPr lang="pt-BR" sz="19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900" dirty="0">
                <a:latin typeface="Cambria" panose="02040503050406030204" pitchFamily="18" charset="0"/>
              </a:rPr>
              <a:t>A fabricação da PCB representa a etapa final que o projeto do hardware chegou;</a:t>
            </a:r>
            <a:endParaRPr lang="pt-BR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95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406669"/>
            <a:ext cx="11400971" cy="2044662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76894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50" y="743491"/>
            <a:ext cx="11930742" cy="6015353"/>
          </a:xfrm>
        </p:spPr>
        <p:txBody>
          <a:bodyPr>
            <a:normAutofit lnSpcReduction="10000"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Contexto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Proposta de criação de um CubeSat 3U.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Demonstrador Tecnológico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Câmera para monitoramento das calotas Polares;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</a:t>
            </a:r>
            <a:r>
              <a:rPr lang="pt-BR" sz="1600" i="1" dirty="0" err="1">
                <a:latin typeface="Cambria" panose="02040503050406030204" pitchFamily="18" charset="0"/>
              </a:rPr>
              <a:t>Pulsed</a:t>
            </a:r>
            <a:r>
              <a:rPr lang="pt-BR" sz="1600" i="1" dirty="0">
                <a:latin typeface="Cambria" panose="02040503050406030204" pitchFamily="18" charset="0"/>
              </a:rPr>
              <a:t> Plasma </a:t>
            </a:r>
            <a:r>
              <a:rPr lang="pt-BR" sz="1600" i="1" dirty="0" err="1">
                <a:latin typeface="Cambria" panose="02040503050406030204" pitchFamily="18" charset="0"/>
              </a:rPr>
              <a:t>Thruster</a:t>
            </a:r>
            <a:r>
              <a:rPr lang="pt-BR" sz="1600" i="1" dirty="0">
                <a:latin typeface="Cambria" panose="02040503050406030204" pitchFamily="18" charset="0"/>
              </a:rPr>
              <a:t> </a:t>
            </a:r>
            <a:r>
              <a:rPr lang="pt-BR" sz="1600" dirty="0">
                <a:latin typeface="Cambria" panose="02040503050406030204" pitchFamily="18" charset="0"/>
              </a:rPr>
              <a:t>(PPT) para controle orbital;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acelerômetro para mapeamento do campo gravitacional terrestre.</a:t>
            </a:r>
          </a:p>
          <a:p>
            <a:pPr lvl="1"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lvl="1"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Justificativa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Um projeto desse porte abrirá várias oportunidades de pesquisa na área de </a:t>
            </a:r>
          </a:p>
          <a:p>
            <a:pPr algn="just">
              <a:defRPr/>
            </a:pPr>
            <a:r>
              <a:rPr lang="pt-BR" sz="1800" dirty="0">
                <a:latin typeface="Cambria" panose="02040503050406030204" pitchFamily="18" charset="0"/>
              </a:rPr>
              <a:t>subsistemas satelitais, sensoriamento remoto, controle orbital, entre outros.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Alguns estudos já estão sendo realizados, com o intuito de oferecer soluções para essa futura missão.</a:t>
            </a:r>
          </a:p>
          <a:p>
            <a:pPr algn="l"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Objetivos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Desenvolvimento de um OBC para o controle e gerenciamento de um CubeSat.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uma Câmera CMOS;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 PPT;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Garantir uma subsistema com um alto nível de confiança, mesmo não utilizando dispositivos resistentes à radiação;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Divulgação da pesquisa na plataforma GitHub.</a:t>
            </a:r>
          </a:p>
          <a:p>
            <a:pPr algn="just">
              <a:defRPr/>
            </a:pPr>
            <a:endParaRPr lang="pt-BR" sz="1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A2A95B9-5D38-4A1E-97F9-AA133D95C53D}"/>
              </a:ext>
            </a:extLst>
          </p:cNvPr>
          <p:cNvGrpSpPr/>
          <p:nvPr/>
        </p:nvGrpSpPr>
        <p:grpSpPr>
          <a:xfrm>
            <a:off x="8078717" y="613100"/>
            <a:ext cx="4847378" cy="3331767"/>
            <a:chOff x="6675739" y="898241"/>
            <a:chExt cx="5391955" cy="3896700"/>
          </a:xfrm>
        </p:grpSpPr>
        <p:pic>
          <p:nvPicPr>
            <p:cNvPr id="2050" name="Picture 2" descr="Resultado de imagem para 3u cubesat png">
              <a:extLst>
                <a:ext uri="{FF2B5EF4-FFF2-40B4-BE49-F238E27FC236}">
                  <a16:creationId xmlns:a16="http://schemas.microsoft.com/office/drawing/2014/main" id="{718CEA01-4E85-4994-B0D4-AC3002FF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739" y="906524"/>
              <a:ext cx="5391955" cy="359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8217E0F-862F-4911-94A2-FA514629C4AD}"/>
                </a:ext>
              </a:extLst>
            </p:cNvPr>
            <p:cNvSpPr/>
            <p:nvPr/>
          </p:nvSpPr>
          <p:spPr>
            <a:xfrm>
              <a:off x="7719818" y="4456387"/>
              <a:ext cx="29599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dirty="0">
                  <a:latin typeface="Cambria" panose="02040503050406030204" pitchFamily="18" charset="0"/>
                </a:rPr>
                <a:t>Figura 1 – 3U CubeSat Platform.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C363391-350D-4564-B09C-E1198D354A9D}"/>
                </a:ext>
              </a:extLst>
            </p:cNvPr>
            <p:cNvSpPr/>
            <p:nvPr/>
          </p:nvSpPr>
          <p:spPr>
            <a:xfrm>
              <a:off x="7954644" y="898241"/>
              <a:ext cx="20980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latin typeface="Cambria" panose="02040503050406030204" pitchFamily="18" charset="0"/>
                </a:rPr>
                <a:t>Fonte:(ISIS, 2019, pág.1).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606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913360"/>
            <a:ext cx="11930742" cy="370182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Conclusões: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do MSP432 como microcontrolador de baixo consumo e de performance intermediaria;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Desenvolvimento do hardware utilizando o </a:t>
            </a:r>
            <a:r>
              <a:rPr lang="pt-BR" sz="2000" dirty="0" err="1">
                <a:latin typeface="Cambria" panose="02040503050406030204" pitchFamily="18" charset="0"/>
              </a:rPr>
              <a:t>KiCad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Modos de operação do sistema;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Utilização do Watchdog a nível de software;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FreeRTOS como alternativa de sistema operacional de </a:t>
            </a:r>
            <a:r>
              <a:rPr lang="pt-BR" sz="2000" dirty="0" err="1">
                <a:latin typeface="Cambria" panose="02040503050406030204" pitchFamily="18" charset="0"/>
              </a:rPr>
              <a:t>tempo-real</a:t>
            </a:r>
            <a:r>
              <a:rPr lang="pt-BR" sz="2000" dirty="0">
                <a:latin typeface="Cambria" panose="02040503050406030204" pitchFamily="18" charset="0"/>
              </a:rPr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Software embarcado documentado;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Divulgação do código na plataforma GitHub;</a:t>
            </a:r>
            <a:endParaRPr lang="pt-BR" sz="22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A6ECDA4F-E664-4E8B-A54B-8B27946B2CB4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1440664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0A34A3-C612-4D3F-A541-1CD5A4B92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3" y="1418967"/>
            <a:ext cx="10747661" cy="4030373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8AA8C794-5A97-4048-B141-233C4C73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913361"/>
            <a:ext cx="11930742" cy="80716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latin typeface="Cambria" panose="02040503050406030204" pitchFamily="18" charset="0"/>
              </a:rPr>
              <a:t>Cumprimento dos Requisitos de Hardware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B2135B97-A57A-42CB-B61A-8D5713823070}"/>
              </a:ext>
            </a:extLst>
          </p:cNvPr>
          <p:cNvSpPr txBox="1">
            <a:spLocks/>
          </p:cNvSpPr>
          <p:nvPr/>
        </p:nvSpPr>
        <p:spPr>
          <a:xfrm>
            <a:off x="10706101" y="2933700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1620EF0E-57D9-4094-944C-A05E92157F11}"/>
              </a:ext>
            </a:extLst>
          </p:cNvPr>
          <p:cNvSpPr txBox="1">
            <a:spLocks/>
          </p:cNvSpPr>
          <p:nvPr/>
        </p:nvSpPr>
        <p:spPr>
          <a:xfrm>
            <a:off x="10706101" y="4289411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584DADD-75DF-4D82-BD6E-363F2C9D2E8D}"/>
              </a:ext>
            </a:extLst>
          </p:cNvPr>
          <p:cNvSpPr txBox="1">
            <a:spLocks/>
          </p:cNvSpPr>
          <p:nvPr/>
        </p:nvSpPr>
        <p:spPr>
          <a:xfrm>
            <a:off x="10706101" y="3787432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D976253A-AF4D-419F-A890-EA1D28A5939B}"/>
              </a:ext>
            </a:extLst>
          </p:cNvPr>
          <p:cNvSpPr txBox="1">
            <a:spLocks/>
          </p:cNvSpPr>
          <p:nvPr/>
        </p:nvSpPr>
        <p:spPr>
          <a:xfrm>
            <a:off x="10706101" y="3293672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FF3BECDA-950A-4D92-91F7-D8C8CA49C613}"/>
              </a:ext>
            </a:extLst>
          </p:cNvPr>
          <p:cNvSpPr txBox="1">
            <a:spLocks/>
          </p:cNvSpPr>
          <p:nvPr/>
        </p:nvSpPr>
        <p:spPr>
          <a:xfrm>
            <a:off x="10706101" y="4600936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6C3D900E-DCC3-4757-915A-649AE0533E06}"/>
              </a:ext>
            </a:extLst>
          </p:cNvPr>
          <p:cNvSpPr txBox="1">
            <a:spLocks/>
          </p:cNvSpPr>
          <p:nvPr/>
        </p:nvSpPr>
        <p:spPr>
          <a:xfrm>
            <a:off x="10706101" y="4985714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54DDEA8D-20BD-4146-8627-02317BE6B542}"/>
              </a:ext>
            </a:extLst>
          </p:cNvPr>
          <p:cNvSpPr txBox="1">
            <a:spLocks/>
          </p:cNvSpPr>
          <p:nvPr/>
        </p:nvSpPr>
        <p:spPr>
          <a:xfrm>
            <a:off x="10706101" y="2272861"/>
            <a:ext cx="1485900" cy="37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NOK (90%)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C9BC141D-C803-4D43-8ED6-BC743ED357EB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014631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D2E2B5-4223-46E1-A857-D4C98513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" y="1467888"/>
            <a:ext cx="11082559" cy="398102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2AC676AA-36F3-4302-AC66-7CCE87C0C3B1}"/>
              </a:ext>
            </a:extLst>
          </p:cNvPr>
          <p:cNvSpPr txBox="1">
            <a:spLocks/>
          </p:cNvSpPr>
          <p:nvPr/>
        </p:nvSpPr>
        <p:spPr>
          <a:xfrm>
            <a:off x="10833101" y="3089130"/>
            <a:ext cx="678687" cy="351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NA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A818180A-F1EA-4D92-AFF3-D33D239D15AD}"/>
              </a:ext>
            </a:extLst>
          </p:cNvPr>
          <p:cNvSpPr txBox="1">
            <a:spLocks/>
          </p:cNvSpPr>
          <p:nvPr/>
        </p:nvSpPr>
        <p:spPr>
          <a:xfrm>
            <a:off x="10833101" y="4396813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79793474-F0F8-4469-98E2-AAF0C5E22989}"/>
              </a:ext>
            </a:extLst>
          </p:cNvPr>
          <p:cNvSpPr txBox="1">
            <a:spLocks/>
          </p:cNvSpPr>
          <p:nvPr/>
        </p:nvSpPr>
        <p:spPr>
          <a:xfrm>
            <a:off x="10833101" y="3597318"/>
            <a:ext cx="678687" cy="43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NA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12E232F0-611B-4658-8A5C-FF60F1731983}"/>
              </a:ext>
            </a:extLst>
          </p:cNvPr>
          <p:cNvSpPr txBox="1">
            <a:spLocks/>
          </p:cNvSpPr>
          <p:nvPr/>
        </p:nvSpPr>
        <p:spPr>
          <a:xfrm>
            <a:off x="10833101" y="3319073"/>
            <a:ext cx="678687" cy="418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0E78D21A-CFF7-4A24-BFA2-DBBF2ED5ACD1}"/>
              </a:ext>
            </a:extLst>
          </p:cNvPr>
          <p:cNvSpPr txBox="1">
            <a:spLocks/>
          </p:cNvSpPr>
          <p:nvPr/>
        </p:nvSpPr>
        <p:spPr>
          <a:xfrm>
            <a:off x="10833101" y="4689836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980E4CB6-AC63-48CC-82E4-6D664FB7ED05}"/>
              </a:ext>
            </a:extLst>
          </p:cNvPr>
          <p:cNvSpPr txBox="1">
            <a:spLocks/>
          </p:cNvSpPr>
          <p:nvPr/>
        </p:nvSpPr>
        <p:spPr>
          <a:xfrm>
            <a:off x="10833101" y="4985714"/>
            <a:ext cx="678687" cy="5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00B050"/>
                </a:solidFill>
                <a:latin typeface="Cambria" panose="02040503050406030204" pitchFamily="18" charset="0"/>
              </a:rPr>
              <a:t>OK</a:t>
            </a:r>
          </a:p>
          <a:p>
            <a:pPr algn="l">
              <a:defRPr/>
            </a:pPr>
            <a:endParaRPr lang="pt-BR" sz="22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B2C07953-AB3F-4719-A261-7D2B88287517}"/>
              </a:ext>
            </a:extLst>
          </p:cNvPr>
          <p:cNvSpPr txBox="1">
            <a:spLocks/>
          </p:cNvSpPr>
          <p:nvPr/>
        </p:nvSpPr>
        <p:spPr>
          <a:xfrm>
            <a:off x="87087" y="913361"/>
            <a:ext cx="11930742" cy="80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latin typeface="Cambria" panose="02040503050406030204" pitchFamily="18" charset="0"/>
              </a:rPr>
              <a:t>Cumprimento dos Requisitos de Software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A11B198F-FDA5-4E59-80D0-B16757824C17}"/>
              </a:ext>
            </a:extLst>
          </p:cNvPr>
          <p:cNvSpPr txBox="1">
            <a:spLocks/>
          </p:cNvSpPr>
          <p:nvPr/>
        </p:nvSpPr>
        <p:spPr>
          <a:xfrm>
            <a:off x="10833101" y="4014981"/>
            <a:ext cx="678687" cy="43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</a:rPr>
              <a:t>NA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6A3D1197-2D0C-4B3C-99B0-3DE8E16D2566}"/>
              </a:ext>
            </a:extLst>
          </p:cNvPr>
          <p:cNvSpPr txBox="1">
            <a:spLocks/>
          </p:cNvSpPr>
          <p:nvPr/>
        </p:nvSpPr>
        <p:spPr>
          <a:xfrm>
            <a:off x="10833101" y="2323661"/>
            <a:ext cx="1485900" cy="37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NOK (90%)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6CCC513C-D899-4B43-95E9-5627BCAAE386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3330672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398"/>
            <a:ext cx="11930742" cy="3666883"/>
          </a:xfrm>
        </p:spPr>
        <p:txBody>
          <a:bodyPr>
            <a:normAutofit fontScale="92500" lnSpcReduction="10000"/>
          </a:bodyPr>
          <a:lstStyle/>
          <a:p>
            <a:pPr algn="just">
              <a:defRPr/>
            </a:pPr>
            <a:r>
              <a:rPr lang="pt-BR" sz="2200" b="1" dirty="0">
                <a:latin typeface="Cambria" panose="02040503050406030204" pitchFamily="18" charset="0"/>
              </a:rPr>
              <a:t>Recomendações e Trabalhos Futuros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Compra e soldagem dos componentes eletrônicos, para realização dos testes da PCB;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Comunicação SPI entre a câmera e o MSP432;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Utilização de duas fontes de sincronismo para o </a:t>
            </a:r>
            <a:r>
              <a:rPr lang="pt-BR" sz="2200" dirty="0" err="1">
                <a:latin typeface="Cambria" panose="02040503050406030204" pitchFamily="18" charset="0"/>
              </a:rPr>
              <a:t>Systick</a:t>
            </a:r>
            <a:r>
              <a:rPr lang="pt-BR" sz="2200" dirty="0">
                <a:latin typeface="Cambria" panose="02040503050406030204" pitchFamily="18" charset="0"/>
              </a:rPr>
              <a:t>. Utilizar um clock de 32KHz durante o modo de hibernação;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Pesquisas em sistemas para proteção contra radiação, como o </a:t>
            </a:r>
            <a:r>
              <a:rPr lang="pt-BR" sz="2200" i="1" dirty="0" err="1">
                <a:latin typeface="Cambria" panose="02040503050406030204" pitchFamily="18" charset="0"/>
              </a:rPr>
              <a:t>Shielding</a:t>
            </a:r>
            <a:r>
              <a:rPr lang="pt-BR" sz="2200" i="1" dirty="0">
                <a:latin typeface="Cambria" panose="02040503050406030204" pitchFamily="18" charset="0"/>
              </a:rPr>
              <a:t> </a:t>
            </a:r>
            <a:r>
              <a:rPr lang="pt-BR" sz="2200" dirty="0">
                <a:latin typeface="Cambria" panose="02040503050406030204" pitchFamily="18" charset="0"/>
              </a:rPr>
              <a:t>metálico;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Dividir o projeto para no mínimo dois alunos de graduação, evitando a metodologia </a:t>
            </a:r>
            <a:r>
              <a:rPr lang="pt-BR" sz="2200" dirty="0" err="1">
                <a:latin typeface="Cambria" panose="02040503050406030204" pitchFamily="18" charset="0"/>
              </a:rPr>
              <a:t>Co-Design</a:t>
            </a:r>
            <a:r>
              <a:rPr lang="pt-BR" sz="2200" dirty="0">
                <a:latin typeface="Cambria" panose="020405030504060302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Parceria com o grupo LAICAnSat, para colocar o OBC como Payload na plataforma de lançamento de balões estratosféricos;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Abertura de novas pesquisas no projeto;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08B52DA1-423F-4019-A12A-3B1F27E422CA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 Conclusão &amp; Recomendações</a:t>
            </a:r>
          </a:p>
        </p:txBody>
      </p:sp>
    </p:spTree>
    <p:extLst>
      <p:ext uri="{BB962C8B-B14F-4D97-AF65-F5344CB8AC3E}">
        <p14:creationId xmlns:p14="http://schemas.microsoft.com/office/powerpoint/2010/main" val="1902868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Referências </a:t>
            </a:r>
          </a:p>
        </p:txBody>
      </p:sp>
    </p:spTree>
    <p:extLst>
      <p:ext uri="{BB962C8B-B14F-4D97-AF65-F5344CB8AC3E}">
        <p14:creationId xmlns:p14="http://schemas.microsoft.com/office/powerpoint/2010/main" val="136158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630241"/>
            <a:ext cx="11930742" cy="5986933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ADDAIM, </a:t>
            </a:r>
            <a:r>
              <a:rPr lang="en-US" sz="1450" dirty="0" err="1">
                <a:latin typeface="Cambria" panose="02040503050406030204" pitchFamily="18" charset="0"/>
              </a:rPr>
              <a:t>Adnane</a:t>
            </a:r>
            <a:r>
              <a:rPr lang="en-US" sz="1450" dirty="0">
                <a:latin typeface="Cambria" panose="02040503050406030204" pitchFamily="18" charset="0"/>
              </a:rPr>
              <a:t> ; KHERRAS , </a:t>
            </a:r>
            <a:r>
              <a:rPr lang="en-US" sz="1450" dirty="0" err="1">
                <a:latin typeface="Cambria" panose="02040503050406030204" pitchFamily="18" charset="0"/>
              </a:rPr>
              <a:t>Abdelhaq</a:t>
            </a:r>
            <a:r>
              <a:rPr lang="en-US" sz="1450" dirty="0">
                <a:latin typeface="Cambria" panose="02040503050406030204" pitchFamily="18" charset="0"/>
              </a:rPr>
              <a:t> ; ZANTOU, El </a:t>
            </a:r>
            <a:r>
              <a:rPr lang="en-US" sz="1450" dirty="0" err="1">
                <a:latin typeface="Cambria" panose="02040503050406030204" pitchFamily="18" charset="0"/>
              </a:rPr>
              <a:t>Bachir</a:t>
            </a:r>
            <a:r>
              <a:rPr lang="en-US" sz="1450" dirty="0">
                <a:latin typeface="Cambria" panose="02040503050406030204" pitchFamily="18" charset="0"/>
              </a:rPr>
              <a:t>. </a:t>
            </a:r>
            <a:r>
              <a:rPr lang="en-US" sz="1450" b="1" dirty="0">
                <a:latin typeface="Cambria" panose="02040503050406030204" pitchFamily="18" charset="0"/>
              </a:rPr>
              <a:t>Design of Low-cost Telecommunications CubeSat-class Spacecraft. </a:t>
            </a:r>
            <a:r>
              <a:rPr lang="en-US" sz="1450" dirty="0">
                <a:latin typeface="Cambria" panose="02040503050406030204" pitchFamily="18" charset="0"/>
              </a:rPr>
              <a:t>Centre For Space Research And Studies, EMI, </a:t>
            </a:r>
            <a:r>
              <a:rPr lang="en-US" sz="1450" dirty="0" err="1">
                <a:latin typeface="Cambria" panose="02040503050406030204" pitchFamily="18" charset="0"/>
              </a:rPr>
              <a:t>Marocos</a:t>
            </a:r>
            <a:r>
              <a:rPr lang="en-US" sz="1450" dirty="0">
                <a:latin typeface="Cambria" panose="02040503050406030204" pitchFamily="18" charset="0"/>
              </a:rPr>
              <a:t>: [</a:t>
            </a:r>
            <a:r>
              <a:rPr lang="en-US" sz="1450" dirty="0" err="1">
                <a:latin typeface="Cambria" panose="02040503050406030204" pitchFamily="18" charset="0"/>
              </a:rPr>
              <a:t>s.n</a:t>
            </a:r>
            <a:r>
              <a:rPr lang="en-US" sz="1450" dirty="0">
                <a:latin typeface="Cambria" panose="02040503050406030204" pitchFamily="18" charset="0"/>
              </a:rPr>
              <a:t>.], 2010. 6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goo.gl/ciGc2d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05 abr. 2018.</a:t>
            </a:r>
          </a:p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BARNHART, David J. </a:t>
            </a:r>
            <a:r>
              <a:rPr lang="en-US" sz="1450" b="1" dirty="0">
                <a:latin typeface="Cambria" panose="02040503050406030204" pitchFamily="18" charset="0"/>
              </a:rPr>
              <a:t>Very Small Satellite Design for Space Sensor Networks. </a:t>
            </a:r>
            <a:r>
              <a:rPr lang="en-US" sz="1450" dirty="0">
                <a:latin typeface="Cambria" panose="02040503050406030204" pitchFamily="18" charset="0"/>
              </a:rPr>
              <a:t>United Kingdom: Faculty Of Engineering And Physical Sciences - Faculty Of Engineering And Physical Sciences, 2008. 233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http://www.dtic.mil/dtic/tr/fulltext/u2/a486188.pdf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CUBESAT PROGRAM. </a:t>
            </a:r>
            <a:r>
              <a:rPr lang="pt-BR" sz="1450" b="1" dirty="0">
                <a:latin typeface="Cambria" panose="02040503050406030204" pitchFamily="18" charset="0"/>
              </a:rPr>
              <a:t>CubeSat Design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Rev. 13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: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Polytechnic</a:t>
            </a:r>
            <a:r>
              <a:rPr lang="pt-BR" sz="1450" dirty="0">
                <a:latin typeface="Cambria" panose="02040503050406030204" pitchFamily="18" charset="0"/>
              </a:rPr>
              <a:t>, 2014. 42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https://static1.squarespace.com/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static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/5418c831e4b0fa4ecac1bacd/t/56e9b62337013b6c063a655a/1458157095454/cds_rev13_final2.pdf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EBRARY. </a:t>
            </a:r>
            <a:r>
              <a:rPr lang="pt-BR" sz="1450" b="1" dirty="0" err="1">
                <a:latin typeface="Cambria" panose="02040503050406030204" pitchFamily="18" charset="0"/>
              </a:rPr>
              <a:t>Typical</a:t>
            </a:r>
            <a:r>
              <a:rPr lang="pt-BR" sz="1450" b="1" dirty="0">
                <a:latin typeface="Cambria" panose="02040503050406030204" pitchFamily="18" charset="0"/>
              </a:rPr>
              <a:t> Software </a:t>
            </a:r>
            <a:r>
              <a:rPr lang="pt-BR" sz="1450" b="1" dirty="0" err="1">
                <a:latin typeface="Cambria" panose="02040503050406030204" pitchFamily="18" charset="0"/>
              </a:rPr>
              <a:t>Architecture</a:t>
            </a:r>
            <a:r>
              <a:rPr lang="pt-BR" sz="1450" b="1" dirty="0">
                <a:latin typeface="Cambria" panose="02040503050406030204" pitchFamily="18" charset="0"/>
              </a:rPr>
              <a:t>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https://ebrary.net/22045/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computer_science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typical_software_architecture</a:t>
            </a:r>
            <a:r>
              <a:rPr lang="pt-BR" sz="1450" dirty="0">
                <a:latin typeface="Cambria" panose="02040503050406030204" pitchFamily="18" charset="0"/>
              </a:rPr>
              <a:t>&gt;. Acesso em: 06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INVENSENSE. </a:t>
            </a:r>
            <a:r>
              <a:rPr lang="pt-BR" sz="1450" b="1" dirty="0">
                <a:latin typeface="Cambria" panose="02040503050406030204" pitchFamily="18" charset="0"/>
              </a:rPr>
              <a:t>MPU-9250 </a:t>
            </a:r>
            <a:r>
              <a:rPr lang="pt-BR" sz="1450" b="1" dirty="0" err="1">
                <a:latin typeface="Cambria" panose="02040503050406030204" pitchFamily="18" charset="0"/>
              </a:rPr>
              <a:t>Product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Revision</a:t>
            </a:r>
            <a:r>
              <a:rPr lang="pt-BR" sz="1450" b="1" dirty="0">
                <a:latin typeface="Cambria" panose="02040503050406030204" pitchFamily="18" charset="0"/>
              </a:rPr>
              <a:t> 1.1.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https://www.invensense.com/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wp-content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/uploads/2015/02/PS-MPU-9250A-01-v1.1.pdf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LIN, </a:t>
            </a:r>
            <a:r>
              <a:rPr lang="pt-BR" sz="1450" dirty="0" err="1">
                <a:latin typeface="Cambria" panose="02040503050406030204" pitchFamily="18" charset="0"/>
              </a:rPr>
              <a:t>Yuhui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b="1" dirty="0">
                <a:latin typeface="Cambria" panose="02040503050406030204" pitchFamily="18" charset="0"/>
              </a:rPr>
              <a:t>Formal </a:t>
            </a:r>
            <a:r>
              <a:rPr lang="pt-BR" sz="1450" b="1" dirty="0" err="1">
                <a:latin typeface="Cambria" panose="02040503050406030204" pitchFamily="18" charset="0"/>
              </a:rPr>
              <a:t>Analysis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FreeRTOS.</a:t>
            </a:r>
            <a:r>
              <a:rPr lang="pt-BR" sz="1450" dirty="0">
                <a:latin typeface="Cambria" panose="02040503050406030204" pitchFamily="18" charset="0"/>
              </a:rPr>
              <a:t> 2010. 177 p. Tese (Mestrado em Engenharia de Software)- </a:t>
            </a:r>
            <a:r>
              <a:rPr lang="pt-BR" sz="1450" dirty="0" err="1">
                <a:latin typeface="Cambria" panose="02040503050406030204" pitchFamily="18" charset="0"/>
              </a:rPr>
              <a:t>University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of</a:t>
            </a:r>
            <a:r>
              <a:rPr lang="pt-BR" sz="1450" dirty="0">
                <a:latin typeface="Cambria" panose="02040503050406030204" pitchFamily="18" charset="0"/>
              </a:rPr>
              <a:t> York, Departamento de Ciência da Computação, Estados Unidos, 2010.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goo.gl/R397j8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MABROUK, Elizabeth . </a:t>
            </a:r>
            <a:r>
              <a:rPr lang="pt-BR" sz="1450" b="1" dirty="0" err="1">
                <a:latin typeface="Cambria" panose="02040503050406030204" pitchFamily="18" charset="0"/>
              </a:rPr>
              <a:t>What</a:t>
            </a:r>
            <a:r>
              <a:rPr lang="pt-BR" sz="1450" b="1" dirty="0">
                <a:latin typeface="Cambria" panose="02040503050406030204" pitchFamily="18" charset="0"/>
              </a:rPr>
              <a:t> are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CubeSats?. </a:t>
            </a:r>
            <a:r>
              <a:rPr lang="pt-BR" sz="1450" dirty="0">
                <a:latin typeface="Cambria" panose="02040503050406030204" pitchFamily="18" charset="0"/>
              </a:rPr>
              <a:t>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https://www.nasa.gov/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what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-are-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smallsats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and-cubesats</a:t>
            </a:r>
            <a:r>
              <a:rPr lang="pt-BR" sz="1450" dirty="0">
                <a:latin typeface="Cambria" panose="02040503050406030204" pitchFamily="18" charset="0"/>
              </a:rPr>
              <a:t>&gt;. Acesso em: 25 mar. 2018. 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PC/104 </a:t>
            </a:r>
            <a:r>
              <a:rPr lang="pt-BR" sz="1450" dirty="0" err="1">
                <a:latin typeface="Cambria" panose="02040503050406030204" pitchFamily="18" charset="0"/>
              </a:rPr>
              <a:t>Embedded</a:t>
            </a:r>
            <a:r>
              <a:rPr lang="pt-BR" sz="1450" dirty="0">
                <a:latin typeface="Cambria" panose="02040503050406030204" pitchFamily="18" charset="0"/>
              </a:rPr>
              <a:t> Consortium (a). </a:t>
            </a:r>
            <a:r>
              <a:rPr lang="pt-BR" sz="1450" b="1" dirty="0">
                <a:latin typeface="Cambria" panose="02040503050406030204" pitchFamily="18" charset="0"/>
              </a:rPr>
              <a:t>PC/104 </a:t>
            </a:r>
            <a:r>
              <a:rPr lang="pt-BR" sz="1450" b="1" dirty="0" err="1">
                <a:latin typeface="Cambria" panose="02040503050406030204" pitchFamily="18" charset="0"/>
              </a:rPr>
              <a:t>Embedded</a:t>
            </a:r>
            <a:r>
              <a:rPr lang="pt-BR" sz="1450" b="1" dirty="0">
                <a:latin typeface="Cambria" panose="02040503050406030204" pitchFamily="18" charset="0"/>
              </a:rPr>
              <a:t> Consortium</a:t>
            </a:r>
            <a:r>
              <a:rPr lang="pt-BR" sz="1450" dirty="0">
                <a:latin typeface="Cambria" panose="02040503050406030204" pitchFamily="18" charset="0"/>
              </a:rPr>
              <a:t>. 2.6. ed. [S.l.:</a:t>
            </a:r>
            <a:r>
              <a:rPr lang="pt-BR" sz="1450" dirty="0" err="1">
                <a:latin typeface="Cambria" panose="02040503050406030204" pitchFamily="18" charset="0"/>
              </a:rPr>
              <a:t>s.n</a:t>
            </a:r>
            <a:r>
              <a:rPr lang="pt-BR" sz="1450" dirty="0">
                <a:latin typeface="Cambria" panose="02040503050406030204" pitchFamily="18" charset="0"/>
              </a:rPr>
              <a:t>.], 2008. 25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https://pc104.org/wp-content/uploads/2015/02/PC104_Spec_v2_6.pdf</a:t>
            </a:r>
            <a:r>
              <a:rPr lang="pt-BR" sz="1450" dirty="0">
                <a:latin typeface="Cambria" panose="02040503050406030204" pitchFamily="18" charset="0"/>
              </a:rPr>
              <a:t>&gt;. Acesso em: 06 abr.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TEXAS INSTRUMENTS. (d) </a:t>
            </a:r>
            <a:r>
              <a:rPr lang="pt-BR" sz="1450" b="1" dirty="0">
                <a:latin typeface="Cambria" panose="02040503050406030204" pitchFamily="18" charset="0"/>
              </a:rPr>
              <a:t>CURRENT SHUNT MONITORS –16-V </a:t>
            </a:r>
            <a:r>
              <a:rPr lang="pt-BR" sz="1450" b="1" dirty="0" err="1">
                <a:latin typeface="Cambria" panose="02040503050406030204" pitchFamily="18" charset="0"/>
              </a:rPr>
              <a:t>to</a:t>
            </a:r>
            <a:r>
              <a:rPr lang="pt-BR" sz="1450" b="1" dirty="0">
                <a:latin typeface="Cambria" panose="02040503050406030204" pitchFamily="18" charset="0"/>
              </a:rPr>
              <a:t> 80-V COMMON MODE RANGE</a:t>
            </a:r>
            <a:r>
              <a:rPr lang="pt-BR" sz="1450" dirty="0">
                <a:latin typeface="Cambria" panose="02040503050406030204" pitchFamily="18" charset="0"/>
              </a:rPr>
              <a:t>. 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http://www.ti.com/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lit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ds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symlink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/ina193a-ep.pdf</a:t>
            </a:r>
            <a:r>
              <a:rPr lang="pt-BR" sz="1450" dirty="0">
                <a:latin typeface="Cambria" panose="02040503050406030204" pitchFamily="18" charset="0"/>
              </a:rPr>
              <a:t>&gt;. Acesso em: 18 jun. 2018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WEKERLE, Timo ; FILHO, José Bezerra Pessoa . </a:t>
            </a:r>
            <a:r>
              <a:rPr lang="pt-BR" sz="1450" b="1" dirty="0">
                <a:latin typeface="Cambria" panose="02040503050406030204" pitchFamily="18" charset="0"/>
              </a:rPr>
              <a:t>Status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Trends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Their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Launch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Vehicles</a:t>
            </a:r>
            <a:r>
              <a:rPr lang="pt-BR" sz="1450" dirty="0">
                <a:latin typeface="Cambria" panose="02040503050406030204" pitchFamily="18" charset="0"/>
              </a:rPr>
              <a:t> — </a:t>
            </a:r>
            <a:r>
              <a:rPr lang="pt-BR" sz="1450" dirty="0" err="1">
                <a:latin typeface="Cambria" panose="02040503050406030204" pitchFamily="18" charset="0"/>
              </a:rPr>
              <a:t>An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Up</a:t>
            </a:r>
            <a:r>
              <a:rPr lang="pt-BR" sz="1450" dirty="0">
                <a:latin typeface="Cambria" panose="02040503050406030204" pitchFamily="18" charset="0"/>
              </a:rPr>
              <a:t>-</a:t>
            </a:r>
            <a:r>
              <a:rPr lang="pt-BR" sz="1450" dirty="0" err="1">
                <a:latin typeface="Cambria" panose="02040503050406030204" pitchFamily="18" charset="0"/>
              </a:rPr>
              <a:t>to</a:t>
            </a:r>
            <a:r>
              <a:rPr lang="pt-BR" sz="1450" dirty="0">
                <a:latin typeface="Cambria" panose="02040503050406030204" pitchFamily="18" charset="0"/>
              </a:rPr>
              <a:t>-date Review. São Paulo: Departamento de Ciência e Tecnologia Aeroespacial - Instituto Tecnológico de Aeronáutica – Divisão de Engenharia Aeronáutica e Mecânica, 2017. 18 p. v. 3.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http://www.scielo.br/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pdf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jatm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/v9n3/2175-9146-jatm-09-03-0269.pdf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Referencias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982AA93-CA06-4577-AD78-89DCC9621C4E}"/>
              </a:ext>
            </a:extLst>
          </p:cNvPr>
          <p:cNvSpPr/>
          <p:nvPr/>
        </p:nvSpPr>
        <p:spPr>
          <a:xfrm>
            <a:off x="3514715" y="2793574"/>
            <a:ext cx="534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https://www.isispace.nl/product/3u-cubesat-platform/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1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350023"/>
            <a:ext cx="11400971" cy="2157954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Muito </a:t>
            </a:r>
          </a:p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2708310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800969"/>
            <a:ext cx="11400971" cy="1256062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4145694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2013-D4EE-466A-AC97-15D41EAEF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567AF3-CA8B-4433-8884-30D7F8F4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2648014"/>
            <a:ext cx="10290048" cy="19080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918312"/>
            <a:ext cx="828335" cy="8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7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endParaRPr lang="pt-BR" sz="1600" dirty="0">
              <a:latin typeface="Cambria" panose="02040503050406030204" pitchFamily="18" charset="0"/>
            </a:endParaRPr>
          </a:p>
          <a:p>
            <a:endParaRPr lang="pt-BR" sz="1600" dirty="0">
              <a:latin typeface="Cambria" panose="02040503050406030204" pitchFamily="18" charset="0"/>
            </a:endParaRPr>
          </a:p>
          <a:p>
            <a:r>
              <a:rPr lang="pt-BR" sz="1600" dirty="0">
                <a:latin typeface="Cambria" panose="02040503050406030204" pitchFamily="18" charset="0"/>
              </a:rPr>
              <a:t>Trabalho de Conclusão de Curso 1 </a:t>
            </a:r>
          </a:p>
          <a:p>
            <a:r>
              <a:rPr lang="pt-BR" sz="1600" b="1" dirty="0">
                <a:latin typeface="Cambria" panose="02040503050406030204" pitchFamily="18" charset="0"/>
              </a:rPr>
              <a:t>Engenharia Aeroespacial</a:t>
            </a:r>
            <a:endParaRPr lang="pt-BR" sz="2800" dirty="0">
              <a:latin typeface="Cambria" panose="02040503050406030204" pitchFamily="18" charset="0"/>
            </a:endParaRPr>
          </a:p>
          <a:p>
            <a:endParaRPr lang="pt-BR" sz="2800" dirty="0">
              <a:latin typeface="Cambria" panose="02040503050406030204" pitchFamily="18" charset="0"/>
            </a:endParaRPr>
          </a:p>
          <a:p>
            <a:r>
              <a:rPr lang="pt-BR" b="1" dirty="0">
                <a:latin typeface="Cambria" panose="02040503050406030204" pitchFamily="18" charset="0"/>
              </a:rPr>
              <a:t>On-Board Computer</a:t>
            </a:r>
          </a:p>
          <a:p>
            <a:r>
              <a:rPr lang="pt-BR" dirty="0">
                <a:latin typeface="Cambria" panose="02040503050406030204" pitchFamily="18" charset="0"/>
              </a:rPr>
              <a:t>Projeto de um Computador de Bordo para Pequenos Satélites</a:t>
            </a:r>
          </a:p>
          <a:p>
            <a:endParaRPr lang="pt-BR" sz="2800" b="1" dirty="0">
              <a:latin typeface="Cambria" panose="02040503050406030204" pitchFamily="18" charset="0"/>
            </a:endParaRPr>
          </a:p>
          <a:p>
            <a:pPr algn="l"/>
            <a:r>
              <a:rPr lang="pt-BR" sz="2000" b="1" dirty="0">
                <a:latin typeface="Cambria" panose="02040503050406030204" pitchFamily="18" charset="0"/>
              </a:rPr>
              <a:t>Guilherme Silva Lionço</a:t>
            </a:r>
          </a:p>
          <a:p>
            <a:pPr algn="l"/>
            <a:r>
              <a:rPr lang="it-IT" sz="2000" dirty="0">
                <a:latin typeface="Cambria" panose="02040503050406030204" pitchFamily="18" charset="0"/>
              </a:rPr>
              <a:t>Orientador: Prof. Dr. Giancarlo Santilli</a:t>
            </a:r>
          </a:p>
          <a:p>
            <a:pPr algn="l"/>
            <a:r>
              <a:rPr lang="pt-BR" sz="2000" dirty="0" err="1">
                <a:latin typeface="Cambria" panose="02040503050406030204" pitchFamily="18" charset="0"/>
              </a:rPr>
              <a:t>Coorientador</a:t>
            </a:r>
            <a:r>
              <a:rPr lang="pt-BR" sz="2000" dirty="0">
                <a:latin typeface="Cambria" panose="02040503050406030204" pitchFamily="18" charset="0"/>
              </a:rPr>
              <a:t>: Prof. Dr. Leonardo </a:t>
            </a:r>
            <a:r>
              <a:rPr lang="pt-BR" sz="2000" dirty="0" err="1">
                <a:latin typeface="Cambria" panose="02040503050406030204" pitchFamily="18" charset="0"/>
              </a:rPr>
              <a:t>Aguayo</a:t>
            </a:r>
            <a:endParaRPr lang="pt-BR" sz="2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FF0CBCA-672B-4D05-9F96-6C22CAAE52F8}"/>
              </a:ext>
            </a:extLst>
          </p:cNvPr>
          <p:cNvGrpSpPr/>
          <p:nvPr/>
        </p:nvGrpSpPr>
        <p:grpSpPr>
          <a:xfrm>
            <a:off x="0" y="5335706"/>
            <a:ext cx="12192000" cy="873657"/>
            <a:chOff x="0" y="5059935"/>
            <a:chExt cx="12192000" cy="873657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CB63F4B-9B04-4BE0-8F26-683ADD531E40}"/>
                </a:ext>
              </a:extLst>
            </p:cNvPr>
            <p:cNvSpPr/>
            <p:nvPr/>
          </p:nvSpPr>
          <p:spPr>
            <a:xfrm>
              <a:off x="0" y="5059935"/>
              <a:ext cx="12192000" cy="873657"/>
            </a:xfrm>
            <a:prstGeom prst="rect">
              <a:avLst/>
            </a:prstGeom>
            <a:solidFill>
              <a:srgbClr val="3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BDFC232-4317-4EE5-92DF-3D6B254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403" y="5154911"/>
              <a:ext cx="660911" cy="66140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26" y="923392"/>
            <a:ext cx="953946" cy="4608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395514" y="6189730"/>
            <a:ext cx="11400971" cy="75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2000" b="1" dirty="0">
                <a:latin typeface="Cambria" panose="02040503050406030204" pitchFamily="18" charset="0"/>
              </a:rPr>
              <a:t>Brasília</a:t>
            </a:r>
            <a:r>
              <a:rPr lang="pt-BR" sz="2000" dirty="0">
                <a:latin typeface="Cambria" panose="02040503050406030204" pitchFamily="18" charset="0"/>
              </a:rPr>
              <a:t> </a:t>
            </a:r>
          </a:p>
          <a:p>
            <a:pPr>
              <a:spcBef>
                <a:spcPts val="30"/>
              </a:spcBef>
            </a:pPr>
            <a:r>
              <a:rPr lang="pt-BR" sz="2000" dirty="0">
                <a:latin typeface="Cambria" panose="02040503050406030204" pitchFamily="18" charset="0"/>
              </a:rPr>
              <a:t>Julho de 2018</a:t>
            </a:r>
            <a:endParaRPr lang="pt-BR" sz="2000" b="1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163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Cambria" panose="02040503050406030204" pitchFamily="18" charset="0"/>
              </a:rPr>
              <a:t>Universidade de Brasília - Faculdade Gama</a:t>
            </a:r>
          </a:p>
        </p:txBody>
      </p:sp>
    </p:spTree>
    <p:extLst>
      <p:ext uri="{BB962C8B-B14F-4D97-AF65-F5344CB8AC3E}">
        <p14:creationId xmlns:p14="http://schemas.microsoft.com/office/powerpoint/2010/main" val="185785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923133"/>
            <a:ext cx="11400971" cy="1011734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Referencial Teórico </a:t>
            </a:r>
          </a:p>
        </p:txBody>
      </p:sp>
    </p:spTree>
    <p:extLst>
      <p:ext uri="{BB962C8B-B14F-4D97-AF65-F5344CB8AC3E}">
        <p14:creationId xmlns:p14="http://schemas.microsoft.com/office/powerpoint/2010/main" val="53780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Pequenos Satélites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Terminologia estabelecida pelo </a:t>
            </a:r>
            <a:r>
              <a:rPr lang="pt-BR" sz="2000" i="1" dirty="0" err="1">
                <a:latin typeface="Cambria" panose="02040503050406030204" pitchFamily="18" charset="0"/>
              </a:rPr>
              <a:t>Small</a:t>
            </a:r>
            <a:r>
              <a:rPr lang="pt-BR" sz="2000" i="1" dirty="0">
                <a:latin typeface="Cambria" panose="02040503050406030204" pitchFamily="18" charset="0"/>
              </a:rPr>
              <a:t> Space Technology Program </a:t>
            </a:r>
            <a:r>
              <a:rPr lang="pt-BR" sz="2000" dirty="0">
                <a:latin typeface="Cambria" panose="02040503050406030204" pitchFamily="18" charset="0"/>
              </a:rPr>
              <a:t>(SSTP);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Satélites que possuem massa úmida inferior a 500kg;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7C5F12-FC43-4559-996D-B0E56AB1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0" y="2955059"/>
            <a:ext cx="5124410" cy="2939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8406F-15E4-436D-8F03-D931059E3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79" y="3099379"/>
            <a:ext cx="4143573" cy="260503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A82896-A2B3-43C5-9E1A-0D2849BB5B86}"/>
              </a:ext>
            </a:extLst>
          </p:cNvPr>
          <p:cNvSpPr/>
          <p:nvPr/>
        </p:nvSpPr>
        <p:spPr>
          <a:xfrm>
            <a:off x="757425" y="5798776"/>
            <a:ext cx="555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 – Categoria de Pequenos Satélites e alguns exemplos.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D80546-273E-4A3B-91BA-51EABA16E6A0}"/>
              </a:ext>
            </a:extLst>
          </p:cNvPr>
          <p:cNvSpPr/>
          <p:nvPr/>
        </p:nvSpPr>
        <p:spPr>
          <a:xfrm>
            <a:off x="2259478" y="2641753"/>
            <a:ext cx="278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Fonte:(BARNHART, 2008, pág.42).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01EAAA-D726-4CBE-A1E7-CD0BC90380AB}"/>
              </a:ext>
            </a:extLst>
          </p:cNvPr>
          <p:cNvSpPr/>
          <p:nvPr/>
        </p:nvSpPr>
        <p:spPr>
          <a:xfrm>
            <a:off x="6353465" y="2813343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Fonte:(WEKERLE; FILHO, 2017, pág.3).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3 – Lançamento de pequenos satélites entre 1995 e 2014. </a:t>
            </a:r>
          </a:p>
        </p:txBody>
      </p:sp>
    </p:spTree>
    <p:extLst>
      <p:ext uri="{BB962C8B-B14F-4D97-AF65-F5344CB8AC3E}">
        <p14:creationId xmlns:p14="http://schemas.microsoft.com/office/powerpoint/2010/main" val="114820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Pequenos Satélites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Terminologia estabelecida pelo </a:t>
            </a:r>
            <a:r>
              <a:rPr lang="pt-BR" sz="2000" i="1" dirty="0" err="1">
                <a:latin typeface="Cambria" panose="02040503050406030204" pitchFamily="18" charset="0"/>
              </a:rPr>
              <a:t>Small</a:t>
            </a:r>
            <a:r>
              <a:rPr lang="pt-BR" sz="2000" i="1" dirty="0">
                <a:latin typeface="Cambria" panose="02040503050406030204" pitchFamily="18" charset="0"/>
              </a:rPr>
              <a:t> Space Technology Program </a:t>
            </a:r>
            <a:r>
              <a:rPr lang="pt-BR" sz="2000" dirty="0">
                <a:latin typeface="Cambria" panose="02040503050406030204" pitchFamily="18" charset="0"/>
              </a:rPr>
              <a:t>(SSTP);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Satélites que possuem massa úmida inferior a 500kg;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Teórico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7C5F12-FC43-4559-996D-B0E56AB1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95" y="2955059"/>
            <a:ext cx="5124410" cy="293941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A82896-A2B3-43C5-9E1A-0D2849BB5B86}"/>
              </a:ext>
            </a:extLst>
          </p:cNvPr>
          <p:cNvSpPr/>
          <p:nvPr/>
        </p:nvSpPr>
        <p:spPr>
          <a:xfrm>
            <a:off x="3319631" y="5798776"/>
            <a:ext cx="555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 – Categoria de Pequenos Satélites e alguns exemplos.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D80546-273E-4A3B-91BA-51EABA16E6A0}"/>
              </a:ext>
            </a:extLst>
          </p:cNvPr>
          <p:cNvSpPr/>
          <p:nvPr/>
        </p:nvSpPr>
        <p:spPr>
          <a:xfrm>
            <a:off x="4704337" y="2641753"/>
            <a:ext cx="278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Fonte:(BARNHART, 2008, pág.42).</a:t>
            </a:r>
          </a:p>
        </p:txBody>
      </p:sp>
    </p:spTree>
    <p:extLst>
      <p:ext uri="{BB962C8B-B14F-4D97-AF65-F5344CB8AC3E}">
        <p14:creationId xmlns:p14="http://schemas.microsoft.com/office/powerpoint/2010/main" val="3769021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3657</Words>
  <Application>Microsoft Office PowerPoint</Application>
  <PresentationFormat>Widescreen</PresentationFormat>
  <Paragraphs>895</Paragraphs>
  <Slides>69</Slides>
  <Notes>0</Notes>
  <HiddenSlides>9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Cambria</vt:lpstr>
      <vt:lpstr>Cambria Math</vt:lpstr>
      <vt:lpstr>Nexa Bold</vt:lpstr>
      <vt:lpstr>Nexa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Lionço</dc:creator>
  <cp:lastModifiedBy>Guilherme Lionço</cp:lastModifiedBy>
  <cp:revision>140</cp:revision>
  <dcterms:created xsi:type="dcterms:W3CDTF">2018-07-01T01:37:51Z</dcterms:created>
  <dcterms:modified xsi:type="dcterms:W3CDTF">2019-07-15T12:11:46Z</dcterms:modified>
</cp:coreProperties>
</file>